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notesMasterIdLst>
    <p:notesMasterId r:id="rId35"/>
  </p:notesMasterIdLst>
  <p:sldIdLst>
    <p:sldId id="256" r:id="rId2"/>
    <p:sldId id="257" r:id="rId3"/>
    <p:sldId id="316" r:id="rId4"/>
    <p:sldId id="314" r:id="rId5"/>
    <p:sldId id="258" r:id="rId6"/>
    <p:sldId id="259" r:id="rId7"/>
    <p:sldId id="260" r:id="rId8"/>
    <p:sldId id="279" r:id="rId9"/>
    <p:sldId id="261" r:id="rId10"/>
    <p:sldId id="262" r:id="rId11"/>
    <p:sldId id="263" r:id="rId12"/>
    <p:sldId id="287" r:id="rId13"/>
    <p:sldId id="284" r:id="rId14"/>
    <p:sldId id="311" r:id="rId15"/>
    <p:sldId id="267" r:id="rId16"/>
    <p:sldId id="265" r:id="rId17"/>
    <p:sldId id="285" r:id="rId18"/>
    <p:sldId id="286" r:id="rId19"/>
    <p:sldId id="266" r:id="rId20"/>
    <p:sldId id="268" r:id="rId21"/>
    <p:sldId id="281" r:id="rId22"/>
    <p:sldId id="282" r:id="rId23"/>
    <p:sldId id="313" r:id="rId24"/>
    <p:sldId id="321" r:id="rId25"/>
    <p:sldId id="312" r:id="rId26"/>
    <p:sldId id="299" r:id="rId27"/>
    <p:sldId id="300" r:id="rId28"/>
    <p:sldId id="301" r:id="rId29"/>
    <p:sldId id="302" r:id="rId30"/>
    <p:sldId id="318" r:id="rId31"/>
    <p:sldId id="319" r:id="rId32"/>
    <p:sldId id="320" r:id="rId33"/>
    <p:sldId id="304" r:id="rId34"/>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temporar" initials="Ut" lastIdx="0" clrIdx="0">
    <p:extLst>
      <p:ext uri="{19B8F6BF-5375-455C-9EA6-DF929625EA0E}">
        <p15:presenceInfo xmlns:p15="http://schemas.microsoft.com/office/powerpoint/2012/main" userId="User tempora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8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BF8B1E95-E10F-4751-9A73-FAAED1BA437D}" type="datetimeFigureOut">
              <a:rPr lang="en-US" smtClean="0"/>
              <a:t>3/24/2026</a:t>
            </a:fld>
            <a:endParaRPr lang="en-US"/>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D148AFFE-BF85-47E7-851A-DAE20A0DA5A2}" type="slidenum">
              <a:rPr lang="en-US" smtClean="0"/>
              <a:t>‹#›</a:t>
            </a:fld>
            <a:endParaRPr lang="en-US"/>
          </a:p>
        </p:txBody>
      </p:sp>
    </p:spTree>
    <p:extLst>
      <p:ext uri="{BB962C8B-B14F-4D97-AF65-F5344CB8AC3E}">
        <p14:creationId xmlns:p14="http://schemas.microsoft.com/office/powerpoint/2010/main" val="301608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48AFFE-BF85-47E7-851A-DAE20A0DA5A2}" type="slidenum">
              <a:rPr lang="en-US" smtClean="0"/>
              <a:t>18</a:t>
            </a:fld>
            <a:endParaRPr lang="en-US"/>
          </a:p>
        </p:txBody>
      </p:sp>
    </p:spTree>
    <p:extLst>
      <p:ext uri="{BB962C8B-B14F-4D97-AF65-F5344CB8AC3E}">
        <p14:creationId xmlns:p14="http://schemas.microsoft.com/office/powerpoint/2010/main" val="3645402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B39EDCC-CC22-4D03-A669-8249B0346586}"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251250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39EDCC-CC22-4D03-A669-8249B0346586}"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1352348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39EDCC-CC22-4D03-A669-8249B0346586}"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60426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39EDCC-CC22-4D03-A669-8249B0346586}"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943657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B39EDCC-CC22-4D03-A669-8249B0346586}"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143690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B39EDCC-CC22-4D03-A669-8249B0346586}"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3120733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B39EDCC-CC22-4D03-A669-8249B0346586}" type="datetimeFigureOut">
              <a:rPr lang="en-US" smtClean="0"/>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282501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39EDCC-CC22-4D03-A669-8249B0346586}" type="datetimeFigureOut">
              <a:rPr lang="en-US" smtClean="0"/>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27796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9EDCC-CC22-4D03-A669-8249B0346586}" type="datetimeFigureOut">
              <a:rPr lang="en-US" smtClean="0"/>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1423941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39EDCC-CC22-4D03-A669-8249B0346586}"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5243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B39EDCC-CC22-4D03-A669-8249B0346586}"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A64344-45D5-4B82-B19B-F59AB9DC18D5}" type="slidenum">
              <a:rPr lang="en-US" smtClean="0"/>
              <a:t>‹#›</a:t>
            </a:fld>
            <a:endParaRPr lang="en-US"/>
          </a:p>
        </p:txBody>
      </p:sp>
    </p:spTree>
    <p:extLst>
      <p:ext uri="{BB962C8B-B14F-4D97-AF65-F5344CB8AC3E}">
        <p14:creationId xmlns:p14="http://schemas.microsoft.com/office/powerpoint/2010/main" val="2725477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39EDCC-CC22-4D03-A669-8249B0346586}" type="datetimeFigureOut">
              <a:rPr lang="en-US" smtClean="0"/>
              <a:t>3/24/2026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64344-45D5-4B82-B19B-F59AB9DC18D5}" type="slidenum">
              <a:rPr lang="en-US" smtClean="0"/>
              <a:t>‹#›</a:t>
            </a:fld>
            <a:endParaRPr lang="en-US"/>
          </a:p>
        </p:txBody>
      </p:sp>
    </p:spTree>
    <p:extLst>
      <p:ext uri="{BB962C8B-B14F-4D97-AF65-F5344CB8AC3E}">
        <p14:creationId xmlns:p14="http://schemas.microsoft.com/office/powerpoint/2010/main" val="260445642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7351652" y="7332623"/>
            <a:ext cx="4732193" cy="584775"/>
          </a:xfrm>
          <a:prstGeom prst="rect">
            <a:avLst/>
          </a:prstGeom>
          <a:noFill/>
        </p:spPr>
        <p:txBody>
          <a:bodyPr wrap="none" lIns="91440" tIns="45720" rIns="91440" bIns="45720">
            <a:spAutoFit/>
          </a:bodyPr>
          <a:lstStyle/>
          <a:p>
            <a:pPr algn="ctr"/>
            <a:r>
              <a:rPr lang="ro-RO" sz="3200" b="1" i="1" cap="none" spc="0" dirty="0" smtClean="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Prof.univ.dr. Ioan ȚENU</a:t>
            </a:r>
            <a:endParaRPr lang="en-US" sz="3200" b="1" i="1" cap="none" spc="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18" name="Picture 4" descr="Imag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800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1386349" y="177202"/>
            <a:ext cx="12005187" cy="1138773"/>
          </a:xfrm>
          <a:prstGeom prst="rect">
            <a:avLst/>
          </a:prstGeom>
          <a:noFill/>
        </p:spPr>
        <p:txBody>
          <a:bodyPr wrap="square" lIns="91440" tIns="45720" rIns="91440" bIns="45720">
            <a:spAutoFit/>
          </a:bodyPr>
          <a:lstStyle/>
          <a:p>
            <a:pPr algn="ctr"/>
            <a:r>
              <a:rPr lang="ro-RO" sz="3400" b="1" i="1"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ROLUL MECANIZĂRII ȘI AUTOMATIZĂRII LA DEZVOLTAREA AGRICULTURII</a:t>
            </a:r>
            <a:endParaRPr lang="en-US" sz="3400" b="1" i="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6" name="Rectangle 15"/>
          <p:cNvSpPr/>
          <p:nvPr/>
        </p:nvSpPr>
        <p:spPr>
          <a:xfrm>
            <a:off x="6227636" y="7095733"/>
            <a:ext cx="5741893" cy="646331"/>
          </a:xfrm>
          <a:prstGeom prst="rect">
            <a:avLst/>
          </a:prstGeom>
          <a:noFill/>
        </p:spPr>
        <p:txBody>
          <a:bodyPr wrap="none" lIns="91440" tIns="45720" rIns="91440" bIns="45720">
            <a:spAutoFit/>
          </a:bodyPr>
          <a:lstStyle/>
          <a:p>
            <a:pPr algn="ctr"/>
            <a:r>
              <a:rPr lang="ro-RO" sz="3600" b="1" i="1" cap="none" spc="0" dirty="0" smtClean="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Prof. univ. Dr. Ioan ȚENU </a:t>
            </a:r>
            <a:endParaRPr lang="en-US" sz="3600" b="1" i="1" cap="none" spc="0" dirty="0">
              <a:ln w="0"/>
              <a:solidFill>
                <a:srgbClr val="FF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7" name="Rectangle 16"/>
          <p:cNvSpPr/>
          <p:nvPr/>
        </p:nvSpPr>
        <p:spPr>
          <a:xfrm>
            <a:off x="0" y="2988600"/>
            <a:ext cx="1588897"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o-RO" sz="5400" b="1" cap="none" spc="0" dirty="0" smtClean="0">
                <a:ln/>
                <a:solidFill>
                  <a:schemeClr val="accent4"/>
                </a:solidFill>
                <a:effectLst/>
              </a:rPr>
              <a:t>1800</a:t>
            </a:r>
            <a:endParaRPr lang="en-US" sz="5400" b="1" cap="none" spc="0" dirty="0">
              <a:ln/>
              <a:solidFill>
                <a:schemeClr val="accent4"/>
              </a:solidFill>
              <a:effectLst/>
            </a:endParaRPr>
          </a:p>
        </p:txBody>
      </p:sp>
      <p:sp>
        <p:nvSpPr>
          <p:cNvPr id="20" name="Rectangle 19"/>
          <p:cNvSpPr/>
          <p:nvPr/>
        </p:nvSpPr>
        <p:spPr>
          <a:xfrm>
            <a:off x="10494334" y="2988600"/>
            <a:ext cx="1782726" cy="92333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ro-RO" sz="5400" b="1" cap="none" spc="0" dirty="0" smtClean="0">
                <a:ln/>
                <a:solidFill>
                  <a:schemeClr val="accent4"/>
                </a:solidFill>
                <a:effectLst/>
              </a:rPr>
              <a:t>2026</a:t>
            </a:r>
            <a:endParaRPr lang="en-US" sz="5400" b="1" cap="none" spc="0" dirty="0">
              <a:ln/>
              <a:solidFill>
                <a:schemeClr val="accent4"/>
              </a:solidFill>
              <a:effectLst/>
            </a:endParaRPr>
          </a:p>
        </p:txBody>
      </p:sp>
    </p:spTree>
    <p:extLst>
      <p:ext uri="{BB962C8B-B14F-4D97-AF65-F5344CB8AC3E}">
        <p14:creationId xmlns:p14="http://schemas.microsoft.com/office/powerpoint/2010/main" val="9699255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3781" y="181069"/>
            <a:ext cx="8415317" cy="461665"/>
          </a:xfrm>
          <a:prstGeom prst="rect">
            <a:avLst/>
          </a:prstGeom>
          <a:solidFill>
            <a:schemeClr val="accent2">
              <a:lumMod val="60000"/>
              <a:lumOff val="40000"/>
            </a:schemeClr>
          </a:solidFill>
        </p:spPr>
        <p:txBody>
          <a:bodyPr wrap="none">
            <a:spAutoFit/>
          </a:bodyPr>
          <a:lstStyle/>
          <a:p>
            <a:r>
              <a:rPr lang="ro-RO" sz="2400" b="1" dirty="0" smtClean="0">
                <a:latin typeface="Times New Roman" panose="02020603050405020304" pitchFamily="18" charset="0"/>
                <a:cs typeface="Times New Roman" panose="02020603050405020304" pitchFamily="18" charset="0"/>
              </a:rPr>
              <a:t>5. Mecanizarea agriculturii în sistem industrial (1970–2000) (I)</a:t>
            </a:r>
            <a:endParaRPr lang="ro-RO" sz="2400" b="1" dirty="0">
              <a:latin typeface="Times New Roman" panose="02020603050405020304" pitchFamily="18" charset="0"/>
              <a:cs typeface="Times New Roman" panose="02020603050405020304" pitchFamily="18" charset="0"/>
            </a:endParaRPr>
          </a:p>
        </p:txBody>
      </p:sp>
      <p:sp>
        <p:nvSpPr>
          <p:cNvPr id="7" name="Rectangle 6"/>
          <p:cNvSpPr/>
          <p:nvPr/>
        </p:nvSpPr>
        <p:spPr>
          <a:xfrm>
            <a:off x="342901" y="642736"/>
            <a:ext cx="11591924" cy="2554545"/>
          </a:xfrm>
          <a:prstGeom prst="rect">
            <a:avLst/>
          </a:prstGeom>
          <a:solidFill>
            <a:schemeClr val="accent2">
              <a:lumMod val="20000"/>
              <a:lumOff val="80000"/>
            </a:schemeClr>
          </a:solidFill>
        </p:spPr>
        <p:txBody>
          <a:bodyPr wrap="square">
            <a:spAutoFit/>
          </a:bodyPr>
          <a:lstStyle/>
          <a:p>
            <a:pPr indent="447675" algn="just"/>
            <a:r>
              <a:rPr lang="ro-RO" sz="2000" dirty="0">
                <a:latin typeface="Times New Roman" panose="02020603050405020304" pitchFamily="18" charset="0"/>
                <a:cs typeface="Times New Roman" panose="02020603050405020304" pitchFamily="18" charset="0"/>
              </a:rPr>
              <a:t>Această perioada reprezintă etapa de </a:t>
            </a:r>
            <a:r>
              <a:rPr lang="ro-RO" sz="2000" b="1" dirty="0">
                <a:latin typeface="Times New Roman" panose="02020603050405020304" pitchFamily="18" charset="0"/>
                <a:cs typeface="Times New Roman" panose="02020603050405020304" pitchFamily="18" charset="0"/>
              </a:rPr>
              <a:t>maturizare a mecanizării agriculturii în sistem industrial</a:t>
            </a:r>
            <a:r>
              <a:rPr lang="ro-RO" sz="2000" dirty="0">
                <a:latin typeface="Times New Roman" panose="02020603050405020304" pitchFamily="18" charset="0"/>
                <a:cs typeface="Times New Roman" panose="02020603050405020304" pitchFamily="18" charset="0"/>
              </a:rPr>
              <a:t>, caracterizată prin integrarea sistemelor mecanice complexe, creșterea productivității mașinilor agricole, specializarea echipamentelor și dezvoltarea tehnologiilor informatizate pentru managementul producției.</a:t>
            </a:r>
          </a:p>
          <a:p>
            <a:pPr indent="447675" algn="just"/>
            <a:r>
              <a:rPr lang="ro-RO" sz="2000" dirty="0">
                <a:latin typeface="Times New Roman" panose="02020603050405020304" pitchFamily="18" charset="0"/>
                <a:cs typeface="Times New Roman" panose="02020603050405020304" pitchFamily="18" charset="0"/>
              </a:rPr>
              <a:t>În această etapă agricultura devine un </a:t>
            </a:r>
            <a:r>
              <a:rPr lang="ro-RO" sz="2000" b="1" dirty="0">
                <a:latin typeface="Times New Roman" panose="02020603050405020304" pitchFamily="18" charset="0"/>
                <a:cs typeface="Times New Roman" panose="02020603050405020304" pitchFamily="18" charset="0"/>
              </a:rPr>
              <a:t>sistem tehnologic </a:t>
            </a:r>
            <a:r>
              <a:rPr lang="ro-RO" sz="2000" b="1" dirty="0" smtClean="0">
                <a:latin typeface="Times New Roman" panose="02020603050405020304" pitchFamily="18" charset="0"/>
                <a:cs typeface="Times New Roman" panose="02020603050405020304" pitchFamily="18" charset="0"/>
              </a:rPr>
              <a:t>industrializat</a:t>
            </a:r>
            <a:r>
              <a:rPr lang="ro-RO" sz="2000" dirty="0" smtClean="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care se bazează pe </a:t>
            </a:r>
            <a:r>
              <a:rPr lang="ro-RO" sz="2000" b="1" dirty="0">
                <a:latin typeface="Times New Roman" panose="02020603050405020304" pitchFamily="18" charset="0"/>
                <a:cs typeface="Times New Roman" panose="02020603050405020304" pitchFamily="18" charset="0"/>
              </a:rPr>
              <a:t>exploatații agricole mari, </a:t>
            </a:r>
            <a:r>
              <a:rPr lang="ro-RO" sz="2000" dirty="0">
                <a:latin typeface="Times New Roman" panose="02020603050405020304" pitchFamily="18" charset="0"/>
                <a:cs typeface="Times New Roman" panose="02020603050405020304" pitchFamily="18" charset="0"/>
              </a:rPr>
              <a:t>pe </a:t>
            </a:r>
            <a:r>
              <a:rPr lang="ro-RO" sz="2000" b="1" dirty="0">
                <a:latin typeface="Times New Roman" panose="02020603050405020304" pitchFamily="18" charset="0"/>
                <a:cs typeface="Times New Roman" panose="02020603050405020304" pitchFamily="18" charset="0"/>
              </a:rPr>
              <a:t>utilizarea intensivă a mecanizării </a:t>
            </a:r>
            <a:r>
              <a:rPr lang="ro-RO" sz="2000" dirty="0">
                <a:latin typeface="Times New Roman" panose="02020603050405020304" pitchFamily="18" charset="0"/>
                <a:cs typeface="Times New Roman" panose="02020603050405020304" pitchFamily="18" charset="0"/>
              </a:rPr>
              <a:t>și pe </a:t>
            </a:r>
            <a:r>
              <a:rPr lang="ro-RO" sz="2000" b="1" dirty="0">
                <a:latin typeface="Times New Roman" panose="02020603050405020304" pitchFamily="18" charset="0"/>
                <a:cs typeface="Times New Roman" panose="02020603050405020304" pitchFamily="18" charset="0"/>
              </a:rPr>
              <a:t>optimizarea folosirii resurselor</a:t>
            </a:r>
            <a:r>
              <a:rPr lang="ro-RO" sz="2000" dirty="0">
                <a:latin typeface="Times New Roman" panose="02020603050405020304" pitchFamily="18" charset="0"/>
                <a:cs typeface="Times New Roman" panose="02020603050405020304" pitchFamily="18" charset="0"/>
              </a:rPr>
              <a:t>, cu scopul de a creşte producția </a:t>
            </a:r>
            <a:r>
              <a:rPr lang="ro-RO" sz="2000" dirty="0" smtClean="0">
                <a:latin typeface="Times New Roman" panose="02020603050405020304" pitchFamily="18" charset="0"/>
                <a:cs typeface="Times New Roman" panose="02020603050405020304" pitchFamily="18" charset="0"/>
              </a:rPr>
              <a:t>agricolă și eficiența </a:t>
            </a:r>
            <a:r>
              <a:rPr lang="ro-RO" sz="2000" dirty="0">
                <a:latin typeface="Times New Roman" panose="02020603050405020304" pitchFamily="18" charset="0"/>
                <a:cs typeface="Times New Roman" panose="02020603050405020304" pitchFamily="18" charset="0"/>
              </a:rPr>
              <a:t>economică</a:t>
            </a:r>
            <a:r>
              <a:rPr lang="ro-RO" sz="2000" dirty="0" smtClean="0">
                <a:latin typeface="Times New Roman" panose="02020603050405020304" pitchFamily="18" charset="0"/>
                <a:cs typeface="Times New Roman" panose="02020603050405020304" pitchFamily="18" charset="0"/>
              </a:rPr>
              <a:t>, și </a:t>
            </a:r>
            <a:r>
              <a:rPr lang="ro-RO" sz="2000" dirty="0">
                <a:latin typeface="Times New Roman" panose="02020603050405020304" pitchFamily="18" charset="0"/>
                <a:cs typeface="Times New Roman" panose="02020603050405020304" pitchFamily="18" charset="0"/>
              </a:rPr>
              <a:t>de a reduce costurilor de </a:t>
            </a:r>
            <a:r>
              <a:rPr lang="ro-RO" sz="2000" dirty="0" smtClean="0">
                <a:latin typeface="Times New Roman" panose="02020603050405020304" pitchFamily="18" charset="0"/>
                <a:cs typeface="Times New Roman" panose="02020603050405020304" pitchFamily="18" charset="0"/>
              </a:rPr>
              <a:t>producție. </a:t>
            </a:r>
            <a:endParaRPr lang="ro-RO" sz="2000" dirty="0">
              <a:latin typeface="Times New Roman" panose="02020603050405020304" pitchFamily="18" charset="0"/>
              <a:cs typeface="Times New Roman" panose="02020603050405020304" pitchFamily="18" charset="0"/>
            </a:endParaRPr>
          </a:p>
          <a:p>
            <a:pPr indent="447675" algn="just"/>
            <a:r>
              <a:rPr lang="ro-RO" sz="2000" dirty="0">
                <a:latin typeface="Times New Roman" panose="02020603050405020304" pitchFamily="18" charset="0"/>
                <a:cs typeface="Times New Roman" panose="02020603050405020304" pitchFamily="18" charset="0"/>
              </a:rPr>
              <a:t>Principali indicatori de creștere a gradului de mecanizare sunt determinați de: numărul de tractoare/1000 ha; puterea instalată pe unitatea de suprafață </a:t>
            </a:r>
            <a:r>
              <a:rPr lang="ro-RO" sz="2000" dirty="0" smtClean="0">
                <a:latin typeface="Times New Roman" panose="02020603050405020304" pitchFamily="18" charset="0"/>
                <a:cs typeface="Times New Roman" panose="02020603050405020304" pitchFamily="18" charset="0"/>
              </a:rPr>
              <a:t>(CP/ha</a:t>
            </a:r>
            <a:r>
              <a:rPr lang="ro-RO" sz="2000" dirty="0">
                <a:latin typeface="Times New Roman" panose="02020603050405020304" pitchFamily="18" charset="0"/>
                <a:cs typeface="Times New Roman" panose="02020603050405020304" pitchFamily="18" charset="0"/>
              </a:rPr>
              <a:t>); productivitatea muncii, număr de hectare/lucrător.</a:t>
            </a:r>
          </a:p>
        </p:txBody>
      </p:sp>
      <p:graphicFrame>
        <p:nvGraphicFramePr>
          <p:cNvPr id="8" name="Table 7"/>
          <p:cNvGraphicFramePr>
            <a:graphicFrameLocks noGrp="1"/>
          </p:cNvGraphicFramePr>
          <p:nvPr>
            <p:extLst>
              <p:ext uri="{D42A27DB-BD31-4B8C-83A1-F6EECF244321}">
                <p14:modId xmlns:p14="http://schemas.microsoft.com/office/powerpoint/2010/main" val="3272246417"/>
              </p:ext>
            </p:extLst>
          </p:nvPr>
        </p:nvGraphicFramePr>
        <p:xfrm>
          <a:off x="414338" y="3246120"/>
          <a:ext cx="11449050" cy="2926080"/>
        </p:xfrm>
        <a:graphic>
          <a:graphicData uri="http://schemas.openxmlformats.org/drawingml/2006/table">
            <a:tbl>
              <a:tblPr firstRow="1" bandRow="1">
                <a:tableStyleId>{5C22544A-7EE6-4342-B048-85BDC9FD1C3A}</a:tableStyleId>
              </a:tblPr>
              <a:tblGrid>
                <a:gridCol w="2314577">
                  <a:extLst>
                    <a:ext uri="{9D8B030D-6E8A-4147-A177-3AD203B41FA5}">
                      <a16:colId xmlns:a16="http://schemas.microsoft.com/office/drawing/2014/main" val="2978466613"/>
                    </a:ext>
                  </a:extLst>
                </a:gridCol>
                <a:gridCol w="1298872">
                  <a:extLst>
                    <a:ext uri="{9D8B030D-6E8A-4147-A177-3AD203B41FA5}">
                      <a16:colId xmlns:a16="http://schemas.microsoft.com/office/drawing/2014/main" val="3754826789"/>
                    </a:ext>
                  </a:extLst>
                </a:gridCol>
                <a:gridCol w="1804485">
                  <a:extLst>
                    <a:ext uri="{9D8B030D-6E8A-4147-A177-3AD203B41FA5}">
                      <a16:colId xmlns:a16="http://schemas.microsoft.com/office/drawing/2014/main" val="3063517812"/>
                    </a:ext>
                  </a:extLst>
                </a:gridCol>
                <a:gridCol w="1288734">
                  <a:extLst>
                    <a:ext uri="{9D8B030D-6E8A-4147-A177-3AD203B41FA5}">
                      <a16:colId xmlns:a16="http://schemas.microsoft.com/office/drawing/2014/main" val="1994827747"/>
                    </a:ext>
                  </a:extLst>
                </a:gridCol>
                <a:gridCol w="1431302">
                  <a:extLst>
                    <a:ext uri="{9D8B030D-6E8A-4147-A177-3AD203B41FA5}">
                      <a16:colId xmlns:a16="http://schemas.microsoft.com/office/drawing/2014/main" val="960619107"/>
                    </a:ext>
                  </a:extLst>
                </a:gridCol>
                <a:gridCol w="1415785">
                  <a:extLst>
                    <a:ext uri="{9D8B030D-6E8A-4147-A177-3AD203B41FA5}">
                      <a16:colId xmlns:a16="http://schemas.microsoft.com/office/drawing/2014/main" val="259190092"/>
                    </a:ext>
                  </a:extLst>
                </a:gridCol>
                <a:gridCol w="1671738">
                  <a:extLst>
                    <a:ext uri="{9D8B030D-6E8A-4147-A177-3AD203B41FA5}">
                      <a16:colId xmlns:a16="http://schemas.microsoft.com/office/drawing/2014/main" val="69462930"/>
                    </a:ext>
                  </a:extLst>
                </a:gridCol>
                <a:gridCol w="223557">
                  <a:extLst>
                    <a:ext uri="{9D8B030D-6E8A-4147-A177-3AD203B41FA5}">
                      <a16:colId xmlns:a16="http://schemas.microsoft.com/office/drawing/2014/main" val="3751358624"/>
                    </a:ext>
                  </a:extLst>
                </a:gridCol>
              </a:tblGrid>
              <a:tr h="298396">
                <a:tc rowSpan="2">
                  <a:txBody>
                    <a:bodyPr/>
                    <a:lstStyle/>
                    <a:p>
                      <a:pPr algn="ctr"/>
                      <a:r>
                        <a:rPr lang="ro-RO" sz="1800" b="1" dirty="0" smtClean="0">
                          <a:latin typeface="Times New Roman" panose="02020603050405020304" pitchFamily="18" charset="0"/>
                          <a:cs typeface="Times New Roman" panose="02020603050405020304" pitchFamily="18" charset="0"/>
                        </a:rPr>
                        <a:t>Zona geografică</a:t>
                      </a:r>
                      <a:endParaRPr lang="en-US" sz="1800" b="1" dirty="0">
                        <a:latin typeface="Times New Roman" panose="02020603050405020304" pitchFamily="18" charset="0"/>
                        <a:cs typeface="Times New Roman" panose="02020603050405020304" pitchFamily="18" charset="0"/>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800" b="1" dirty="0" smtClean="0">
                          <a:latin typeface="Times New Roman" panose="02020603050405020304" pitchFamily="18" charset="0"/>
                          <a:cs typeface="Times New Roman" panose="02020603050405020304" pitchFamily="18" charset="0"/>
                        </a:rPr>
                        <a:t>Nr. tractoare/1000 ha</a:t>
                      </a:r>
                      <a:endParaRPr lang="en-US" sz="1800" b="1" dirty="0" smtClean="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800" b="1" dirty="0" smtClean="0">
                          <a:latin typeface="Times New Roman" panose="02020603050405020304" pitchFamily="18" charset="0"/>
                          <a:cs typeface="Times New Roman" panose="02020603050405020304" pitchFamily="18" charset="0"/>
                        </a:rPr>
                        <a:t>CP/ha</a:t>
                      </a: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tc hMerge="1">
                  <a:txBody>
                    <a:bodyPr/>
                    <a:lstStyle/>
                    <a:p>
                      <a:endParaRPr lang="en-US" dirty="0"/>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800" b="1" dirty="0" smtClean="0">
                          <a:latin typeface="Times New Roman" panose="02020603050405020304" pitchFamily="18" charset="0"/>
                          <a:cs typeface="Times New Roman" panose="02020603050405020304" pitchFamily="18" charset="0"/>
                        </a:rPr>
                        <a:t>Nr. ha/ lucrător</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hMerge="1">
                  <a:txBody>
                    <a:bodyPr/>
                    <a:lstStyle/>
                    <a:p>
                      <a:endParaRPr lang="en-US" dirty="0"/>
                    </a:p>
                  </a:txBody>
                  <a:tcPr/>
                </a:tc>
                <a:tc row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830769216"/>
                  </a:ext>
                </a:extLst>
              </a:tr>
              <a:tr h="285061">
                <a:tc vMerge="1">
                  <a:txBody>
                    <a:bodyPr/>
                    <a:lstStyle/>
                    <a:p>
                      <a:endParaRPr lang="en-US" dirty="0"/>
                    </a:p>
                  </a:txBody>
                  <a:tcPr/>
                </a:tc>
                <a:tc>
                  <a:txBody>
                    <a:bodyPr/>
                    <a:lstStyle/>
                    <a:p>
                      <a:pPr algn="ctr"/>
                      <a:r>
                        <a:rPr lang="ro-RO" sz="1800" b="1" dirty="0" smtClean="0">
                          <a:latin typeface="Times New Roman" panose="02020603050405020304" pitchFamily="18" charset="0"/>
                          <a:cs typeface="Times New Roman" panose="02020603050405020304" pitchFamily="18" charset="0"/>
                        </a:rPr>
                        <a:t>Anul 1970</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800" b="1" dirty="0" smtClean="0">
                          <a:latin typeface="Times New Roman" panose="02020603050405020304" pitchFamily="18" charset="0"/>
                          <a:cs typeface="Times New Roman" panose="02020603050405020304" pitchFamily="18" charset="0"/>
                        </a:rPr>
                        <a:t>Anul 2000</a:t>
                      </a: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gn="ctr"/>
                      <a:r>
                        <a:rPr lang="ro-RO" sz="1800" b="1" dirty="0" smtClean="0">
                          <a:latin typeface="Times New Roman" panose="02020603050405020304" pitchFamily="18" charset="0"/>
                          <a:cs typeface="Times New Roman" panose="02020603050405020304" pitchFamily="18" charset="0"/>
                        </a:rPr>
                        <a:t>Anul 1970</a:t>
                      </a:r>
                      <a:endParaRPr lang="en-US" sz="1800" b="1" dirty="0" smtClean="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800" b="1" dirty="0" smtClean="0">
                          <a:latin typeface="Times New Roman" panose="02020603050405020304" pitchFamily="18" charset="0"/>
                          <a:cs typeface="Times New Roman" panose="02020603050405020304" pitchFamily="18" charset="0"/>
                        </a:rPr>
                        <a:t>Anul 2000</a:t>
                      </a:r>
                      <a:endParaRPr lang="en-US" sz="1800" b="1" dirty="0" smtClean="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800" b="1" dirty="0" smtClean="0">
                          <a:latin typeface="Times New Roman" panose="02020603050405020304" pitchFamily="18" charset="0"/>
                          <a:cs typeface="Times New Roman" panose="02020603050405020304" pitchFamily="18" charset="0"/>
                        </a:rPr>
                        <a:t>Anul 1970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Anul 2000</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vMerge="1">
                  <a:txBody>
                    <a:bodyPr/>
                    <a:lstStyle/>
                    <a:p>
                      <a:endParaRPr lang="en-US"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3253540"/>
                  </a:ext>
                </a:extLst>
              </a:tr>
              <a:tr h="324217">
                <a:tc>
                  <a:txBody>
                    <a:bodyPr/>
                    <a:lstStyle/>
                    <a:p>
                      <a:pPr algn="ctr"/>
                      <a:r>
                        <a:rPr lang="ro-RO" sz="1800" b="1" dirty="0" smtClean="0">
                          <a:latin typeface="Times New Roman" panose="02020603050405020304" pitchFamily="18" charset="0"/>
                          <a:cs typeface="Times New Roman" panose="02020603050405020304" pitchFamily="18" charset="0"/>
                        </a:rPr>
                        <a:t>America de Nord</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35-40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50-60</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a:txBody>
                    <a:bodyPr/>
                    <a:lstStyle/>
                    <a:p>
                      <a:pPr algn="ctr"/>
                      <a:r>
                        <a:rPr lang="ro-RO" sz="1800" b="1" dirty="0" smtClean="0">
                          <a:latin typeface="Times New Roman" panose="02020603050405020304" pitchFamily="18" charset="0"/>
                          <a:cs typeface="Times New Roman" panose="02020603050405020304" pitchFamily="18" charset="0"/>
                        </a:rPr>
                        <a:t>1,5</a:t>
                      </a: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tc>
                  <a:txBody>
                    <a:bodyPr/>
                    <a:lstStyle/>
                    <a:p>
                      <a:pPr algn="ctr"/>
                      <a:r>
                        <a:rPr lang="ro-RO" sz="1800" b="1" dirty="0" smtClean="0">
                          <a:latin typeface="Times New Roman" panose="02020603050405020304" pitchFamily="18" charset="0"/>
                          <a:cs typeface="Times New Roman" panose="02020603050405020304" pitchFamily="18" charset="0"/>
                        </a:rPr>
                        <a:t>6-8</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120-180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250-300</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vMerge="1">
                  <a:txBody>
                    <a:bodyPr/>
                    <a:lstStyle/>
                    <a:p>
                      <a:endParaRPr lang="en-US" dirty="0"/>
                    </a:p>
                  </a:txBody>
                  <a:tcPr/>
                </a:tc>
                <a:extLst>
                  <a:ext uri="{0D108BD9-81ED-4DB2-BD59-A6C34878D82A}">
                    <a16:rowId xmlns:a16="http://schemas.microsoft.com/office/drawing/2014/main" val="823872151"/>
                  </a:ext>
                </a:extLst>
              </a:tr>
              <a:tr h="325066">
                <a:tc>
                  <a:txBody>
                    <a:bodyPr/>
                    <a:lstStyle/>
                    <a:p>
                      <a:pPr algn="ctr"/>
                      <a:r>
                        <a:rPr lang="ro-RO" sz="1800" b="1" dirty="0" smtClean="0">
                          <a:latin typeface="Times New Roman" panose="02020603050405020304" pitchFamily="18" charset="0"/>
                          <a:cs typeface="Times New Roman" panose="02020603050405020304" pitchFamily="18" charset="0"/>
                        </a:rPr>
                        <a:t>Europa Occidentală</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30-35</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45-55</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a:txBody>
                    <a:bodyPr/>
                    <a:lstStyle/>
                    <a:p>
                      <a:pPr algn="ctr"/>
                      <a:r>
                        <a:rPr lang="ro-RO" sz="1800" b="1" dirty="0" smtClean="0">
                          <a:latin typeface="Times New Roman" panose="02020603050405020304" pitchFamily="18" charset="0"/>
                          <a:cs typeface="Times New Roman" panose="02020603050405020304" pitchFamily="18" charset="0"/>
                        </a:rPr>
                        <a:t>1,5</a:t>
                      </a: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tc>
                  <a:txBody>
                    <a:bodyPr/>
                    <a:lstStyle/>
                    <a:p>
                      <a:pPr algn="ctr"/>
                      <a:r>
                        <a:rPr lang="ro-RO" sz="1800" b="1" dirty="0" smtClean="0">
                          <a:latin typeface="Times New Roman" panose="02020603050405020304" pitchFamily="18" charset="0"/>
                          <a:cs typeface="Times New Roman" panose="02020603050405020304" pitchFamily="18" charset="0"/>
                        </a:rPr>
                        <a:t>5,2-6,5</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40-70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100-150</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vMerge="1">
                  <a:txBody>
                    <a:bodyPr/>
                    <a:lstStyle/>
                    <a:p>
                      <a:endParaRPr lang="en-US" dirty="0"/>
                    </a:p>
                  </a:txBody>
                  <a:tcPr/>
                </a:tc>
                <a:extLst>
                  <a:ext uri="{0D108BD9-81ED-4DB2-BD59-A6C34878D82A}">
                    <a16:rowId xmlns:a16="http://schemas.microsoft.com/office/drawing/2014/main" val="1168875639"/>
                  </a:ext>
                </a:extLst>
              </a:tr>
              <a:tr h="324217">
                <a:tc>
                  <a:txBody>
                    <a:bodyPr/>
                    <a:lstStyle/>
                    <a:p>
                      <a:pPr algn="ctr"/>
                      <a:r>
                        <a:rPr lang="ro-RO" sz="1800" b="1" dirty="0" smtClean="0">
                          <a:latin typeface="Times New Roman" panose="02020603050405020304" pitchFamily="18" charset="0"/>
                          <a:cs typeface="Times New Roman" panose="02020603050405020304" pitchFamily="18" charset="0"/>
                        </a:rPr>
                        <a:t>Europa de Est</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15-20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30-35</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a:txBody>
                    <a:bodyPr/>
                    <a:lstStyle/>
                    <a:p>
                      <a:pPr algn="ctr"/>
                      <a:r>
                        <a:rPr lang="ro-RO" sz="1800" b="1" dirty="0" smtClean="0">
                          <a:latin typeface="Times New Roman" panose="02020603050405020304" pitchFamily="18" charset="0"/>
                          <a:cs typeface="Times New Roman" panose="02020603050405020304" pitchFamily="18" charset="0"/>
                        </a:rPr>
                        <a:t>0,8</a:t>
                      </a: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tc>
                  <a:txBody>
                    <a:bodyPr/>
                    <a:lstStyle/>
                    <a:p>
                      <a:pPr algn="ctr"/>
                      <a:r>
                        <a:rPr lang="ro-RO" sz="1800" b="1" dirty="0" smtClean="0">
                          <a:latin typeface="Times New Roman" panose="02020603050405020304" pitchFamily="18" charset="0"/>
                          <a:cs typeface="Times New Roman" panose="02020603050405020304" pitchFamily="18" charset="0"/>
                        </a:rPr>
                        <a:t>2,5-4,0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25-50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20-50</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vMerge="1">
                  <a:txBody>
                    <a:bodyPr/>
                    <a:lstStyle/>
                    <a:p>
                      <a:endParaRPr lang="en-US" dirty="0"/>
                    </a:p>
                  </a:txBody>
                  <a:tcPr/>
                </a:tc>
                <a:extLst>
                  <a:ext uri="{0D108BD9-81ED-4DB2-BD59-A6C34878D82A}">
                    <a16:rowId xmlns:a16="http://schemas.microsoft.com/office/drawing/2014/main" val="3813515345"/>
                  </a:ext>
                </a:extLst>
              </a:tr>
              <a:tr h="324217">
                <a:tc>
                  <a:txBody>
                    <a:bodyPr/>
                    <a:lstStyle/>
                    <a:p>
                      <a:pPr algn="ctr"/>
                      <a:r>
                        <a:rPr lang="ro-RO" sz="1800" b="1" dirty="0" smtClean="0">
                          <a:latin typeface="Times New Roman" panose="02020603050405020304" pitchFamily="18" charset="0"/>
                          <a:cs typeface="Times New Roman" panose="02020603050405020304" pitchFamily="18" charset="0"/>
                        </a:rPr>
                        <a:t>România</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25-30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20-25</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a:txBody>
                    <a:bodyPr/>
                    <a:lstStyle/>
                    <a:p>
                      <a:pPr algn="ctr"/>
                      <a:r>
                        <a:rPr lang="ro-RO" sz="1800" b="1" dirty="0" smtClean="0">
                          <a:latin typeface="Times New Roman" panose="02020603050405020304" pitchFamily="18" charset="0"/>
                          <a:cs typeface="Times New Roman" panose="02020603050405020304" pitchFamily="18" charset="0"/>
                        </a:rPr>
                        <a:t>0,58</a:t>
                      </a: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tc>
                  <a:txBody>
                    <a:bodyPr/>
                    <a:lstStyle/>
                    <a:p>
                      <a:pPr algn="ctr"/>
                      <a:r>
                        <a:rPr lang="ro-RO" sz="1800" b="1" dirty="0" smtClean="0">
                          <a:latin typeface="Times New Roman" panose="02020603050405020304" pitchFamily="18" charset="0"/>
                          <a:cs typeface="Times New Roman" panose="02020603050405020304" pitchFamily="18" charset="0"/>
                        </a:rPr>
                        <a:t>1,5-2,0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20-22</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15-18</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416401154"/>
                  </a:ext>
                </a:extLst>
              </a:tr>
              <a:tr h="324217">
                <a:tc>
                  <a:txBody>
                    <a:bodyPr/>
                    <a:lstStyle/>
                    <a:p>
                      <a:pPr algn="ctr"/>
                      <a:r>
                        <a:rPr lang="ro-RO" sz="1800" b="1" dirty="0" smtClean="0">
                          <a:latin typeface="Times New Roman" panose="02020603050405020304" pitchFamily="18" charset="0"/>
                          <a:cs typeface="Times New Roman" panose="02020603050405020304" pitchFamily="18" charset="0"/>
                        </a:rPr>
                        <a:t>Asia</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5-10</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20-25</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a:txBody>
                    <a:bodyPr/>
                    <a:lstStyle/>
                    <a:p>
                      <a:pPr algn="ctr"/>
                      <a:r>
                        <a:rPr lang="ro-RO" sz="1800" b="1" dirty="0" smtClean="0">
                          <a:latin typeface="Times New Roman" panose="02020603050405020304" pitchFamily="18" charset="0"/>
                          <a:cs typeface="Times New Roman" panose="02020603050405020304" pitchFamily="18" charset="0"/>
                        </a:rPr>
                        <a:t>0,4</a:t>
                      </a: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tc>
                  <a:txBody>
                    <a:bodyPr/>
                    <a:lstStyle/>
                    <a:p>
                      <a:pPr algn="ctr"/>
                      <a:r>
                        <a:rPr lang="ro-RO" sz="1800" b="1" dirty="0" smtClean="0">
                          <a:latin typeface="Times New Roman" panose="02020603050405020304" pitchFamily="18" charset="0"/>
                          <a:cs typeface="Times New Roman" panose="02020603050405020304" pitchFamily="18" charset="0"/>
                        </a:rPr>
                        <a:t>2,0-3,5</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2-5</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5-10</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vMerge="1">
                  <a:txBody>
                    <a:bodyPr/>
                    <a:lstStyle/>
                    <a:p>
                      <a:endParaRPr lang="en-US" dirty="0"/>
                    </a:p>
                  </a:txBody>
                  <a:tcPr/>
                </a:tc>
                <a:extLst>
                  <a:ext uri="{0D108BD9-81ED-4DB2-BD59-A6C34878D82A}">
                    <a16:rowId xmlns:a16="http://schemas.microsoft.com/office/drawing/2014/main" val="2132901072"/>
                  </a:ext>
                </a:extLst>
              </a:tr>
              <a:tr h="324217">
                <a:tc>
                  <a:txBody>
                    <a:bodyPr/>
                    <a:lstStyle/>
                    <a:p>
                      <a:pPr algn="ctr"/>
                      <a:r>
                        <a:rPr lang="ro-RO" sz="1800" b="1" dirty="0" smtClean="0">
                          <a:latin typeface="Times New Roman" panose="02020603050405020304" pitchFamily="18" charset="0"/>
                          <a:cs typeface="Times New Roman" panose="02020603050405020304" pitchFamily="18" charset="0"/>
                        </a:rPr>
                        <a:t>Africa</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0,2-0,3</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0,8-1,2</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a:txBody>
                    <a:bodyPr/>
                    <a:lstStyle/>
                    <a:p>
                      <a:pPr algn="ctr"/>
                      <a:r>
                        <a:rPr lang="ro-RO" sz="1800" b="1" dirty="0" smtClean="0">
                          <a:latin typeface="Times New Roman" panose="02020603050405020304" pitchFamily="18" charset="0"/>
                          <a:cs typeface="Times New Roman" panose="02020603050405020304" pitchFamily="18" charset="0"/>
                        </a:rPr>
                        <a:t>0,07</a:t>
                      </a:r>
                      <a:endParaRPr lang="en-US" sz="1800" b="1" dirty="0">
                        <a:latin typeface="Times New Roman" panose="02020603050405020304" pitchFamily="18" charset="0"/>
                        <a:cs typeface="Times New Roman" panose="02020603050405020304" pitchFamily="18" charset="0"/>
                      </a:endParaRPr>
                    </a:p>
                  </a:txBody>
                  <a:tcPr>
                    <a:lnL w="12700" cap="flat" cmpd="sng" algn="ctr">
                      <a:solidFill>
                        <a:schemeClr val="bg1"/>
                      </a:solidFill>
                      <a:prstDash val="solid"/>
                      <a:round/>
                      <a:headEnd type="none" w="med" len="med"/>
                      <a:tailEnd type="none" w="med" len="med"/>
                    </a:lnL>
                  </a:tcPr>
                </a:tc>
                <a:tc>
                  <a:txBody>
                    <a:bodyPr/>
                    <a:lstStyle/>
                    <a:p>
                      <a:pPr algn="ctr"/>
                      <a:r>
                        <a:rPr lang="ro-RO" b="1" dirty="0" smtClean="0">
                          <a:latin typeface="Times New Roman" panose="02020603050405020304" pitchFamily="18" charset="0"/>
                          <a:cs typeface="Times New Roman" panose="02020603050405020304" pitchFamily="18" charset="0"/>
                        </a:rPr>
                        <a:t>       0,25</a:t>
                      </a:r>
                      <a:endParaRPr lang="en-US"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1-3</a:t>
                      </a:r>
                      <a:endParaRPr lang="en-US" sz="1800" b="1" dirty="0">
                        <a:latin typeface="Times New Roman" panose="02020603050405020304" pitchFamily="18" charset="0"/>
                        <a:cs typeface="Times New Roman" panose="02020603050405020304" pitchFamily="18" charset="0"/>
                      </a:endParaRPr>
                    </a:p>
                  </a:txBody>
                  <a:tcPr/>
                </a:tc>
                <a:tc>
                  <a:txBody>
                    <a:bodyPr/>
                    <a:lstStyle/>
                    <a:p>
                      <a:pPr algn="ctr"/>
                      <a:r>
                        <a:rPr lang="ro-RO" sz="1800" b="1" dirty="0" smtClean="0">
                          <a:latin typeface="Times New Roman" panose="02020603050405020304" pitchFamily="18" charset="0"/>
                          <a:cs typeface="Times New Roman" panose="02020603050405020304" pitchFamily="18" charset="0"/>
                        </a:rPr>
                        <a:t>5-10</a:t>
                      </a:r>
                      <a:endParaRPr lang="en-US" sz="1800" b="1" dirty="0">
                        <a:latin typeface="Times New Roman" panose="02020603050405020304" pitchFamily="18" charset="0"/>
                        <a:cs typeface="Times New Roman" panose="02020603050405020304" pitchFamily="18" charset="0"/>
                      </a:endParaRPr>
                    </a:p>
                  </a:txBody>
                  <a:tcPr>
                    <a:lnR w="12700" cap="flat" cmpd="sng" algn="ctr">
                      <a:solidFill>
                        <a:schemeClr val="bg1"/>
                      </a:solidFill>
                      <a:prstDash val="solid"/>
                      <a:round/>
                      <a:headEnd type="none" w="med" len="med"/>
                      <a:tailEnd type="none" w="med" len="med"/>
                    </a:lnR>
                  </a:tcPr>
                </a:tc>
                <a:tc vMerge="1">
                  <a:txBody>
                    <a:bodyPr/>
                    <a:lstStyle/>
                    <a:p>
                      <a:endParaRPr lang="en-US" dirty="0"/>
                    </a:p>
                  </a:txBody>
                  <a:tcPr/>
                </a:tc>
                <a:extLst>
                  <a:ext uri="{0D108BD9-81ED-4DB2-BD59-A6C34878D82A}">
                    <a16:rowId xmlns:a16="http://schemas.microsoft.com/office/drawing/2014/main" val="639093543"/>
                  </a:ext>
                </a:extLst>
              </a:tr>
            </a:tbl>
          </a:graphicData>
        </a:graphic>
      </p:graphicFrame>
      <p:sp>
        <p:nvSpPr>
          <p:cNvPr id="10" name="Rectangle 9"/>
          <p:cNvSpPr/>
          <p:nvPr/>
        </p:nvSpPr>
        <p:spPr>
          <a:xfrm>
            <a:off x="0" y="6074901"/>
            <a:ext cx="11639550" cy="707886"/>
          </a:xfrm>
          <a:prstGeom prst="rect">
            <a:avLst/>
          </a:prstGeom>
        </p:spPr>
        <p:txBody>
          <a:bodyPr wrap="square">
            <a:spAutoFit/>
          </a:bodyPr>
          <a:lstStyle/>
          <a:p>
            <a:pPr marL="266700" indent="180975" algn="just"/>
            <a:r>
              <a:rPr lang="ro-RO" sz="2000" dirty="0">
                <a:latin typeface="Times New Roman" panose="02020603050405020304" pitchFamily="18" charset="0"/>
                <a:cs typeface="Times New Roman" panose="02020603050405020304" pitchFamily="18" charset="0"/>
              </a:rPr>
              <a:t>Această etapă a creat </a:t>
            </a:r>
            <a:r>
              <a:rPr lang="ro-RO" sz="2000" b="1" dirty="0" smtClean="0">
                <a:latin typeface="Times New Roman" panose="02020603050405020304" pitchFamily="18" charset="0"/>
                <a:cs typeface="Times New Roman" panose="02020603050405020304" pitchFamily="18" charset="0"/>
              </a:rPr>
              <a:t>baza tehnică necesară </a:t>
            </a:r>
            <a:r>
              <a:rPr lang="ro-RO" sz="2000" b="1" dirty="0">
                <a:latin typeface="Times New Roman" panose="02020603050405020304" pitchFamily="18" charset="0"/>
                <a:cs typeface="Times New Roman" panose="02020603050405020304" pitchFamily="18" charset="0"/>
              </a:rPr>
              <a:t>pentru agricultura modernă</a:t>
            </a:r>
            <a:r>
              <a:rPr lang="ro-RO" sz="2000" dirty="0">
                <a:latin typeface="Times New Roman" panose="02020603050405020304" pitchFamily="18" charset="0"/>
                <a:cs typeface="Times New Roman" panose="02020603050405020304" pitchFamily="18" charset="0"/>
              </a:rPr>
              <a:t>, pregătind tranziția către      </a:t>
            </a:r>
            <a:r>
              <a:rPr lang="ro-RO" sz="2000" b="1" dirty="0">
                <a:latin typeface="Times New Roman" panose="02020603050405020304" pitchFamily="18" charset="0"/>
                <a:cs typeface="Times New Roman" panose="02020603050405020304" pitchFamily="18" charset="0"/>
              </a:rPr>
              <a:t>agricultura de precizie și </a:t>
            </a:r>
            <a:r>
              <a:rPr lang="ro-RO" sz="2000" b="1" dirty="0" smtClean="0">
                <a:latin typeface="Times New Roman" panose="02020603050405020304" pitchFamily="18" charset="0"/>
                <a:cs typeface="Times New Roman" panose="02020603050405020304" pitchFamily="18" charset="0"/>
              </a:rPr>
              <a:t>digitală, </a:t>
            </a:r>
            <a:r>
              <a:rPr lang="ro-RO" sz="2000" b="1" dirty="0">
                <a:latin typeface="Times New Roman" panose="02020603050405020304" pitchFamily="18" charset="0"/>
                <a:cs typeface="Times New Roman" panose="02020603050405020304" pitchFamily="18" charset="0"/>
              </a:rPr>
              <a:t>începând cu secolul al XXI-lea</a:t>
            </a:r>
            <a:r>
              <a:rPr lang="ro-RO" sz="2000" dirty="0">
                <a:latin typeface="Times New Roman" panose="02020603050405020304" pitchFamily="18" charset="0"/>
                <a:cs typeface="Times New Roman" panose="02020603050405020304" pitchFamily="18" charset="0"/>
              </a:rPr>
              <a:t>.</a:t>
            </a:r>
          </a:p>
        </p:txBody>
      </p:sp>
      <p:graphicFrame>
        <p:nvGraphicFramePr>
          <p:cNvPr id="4" name="Table 3"/>
          <p:cNvGraphicFramePr>
            <a:graphicFrameLocks noGrp="1"/>
          </p:cNvGraphicFramePr>
          <p:nvPr/>
        </p:nvGraphicFramePr>
        <p:xfrm>
          <a:off x="12068175" y="4343400"/>
          <a:ext cx="208280" cy="365760"/>
        </p:xfrm>
        <a:graphic>
          <a:graphicData uri="http://schemas.openxmlformats.org/drawingml/2006/table">
            <a:tbl>
              <a:tblPr/>
              <a:tblGrid>
                <a:gridCol w="208280">
                  <a:extLst>
                    <a:ext uri="{9D8B030D-6E8A-4147-A177-3AD203B41FA5}">
                      <a16:colId xmlns:a16="http://schemas.microsoft.com/office/drawing/2014/main" val="2009314125"/>
                    </a:ext>
                  </a:extLst>
                </a:gridCol>
              </a:tblGrid>
              <a:tr h="0">
                <a:tc>
                  <a:txBody>
                    <a:bodyPr/>
                    <a:lstStyle/>
                    <a:p>
                      <a:endParaRPr lang="en-US"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317418103"/>
                  </a:ext>
                </a:extLst>
              </a:tr>
            </a:tbl>
          </a:graphicData>
        </a:graphic>
      </p:graphicFrame>
    </p:spTree>
    <p:extLst>
      <p:ext uri="{BB962C8B-B14F-4D97-AF65-F5344CB8AC3E}">
        <p14:creationId xmlns:p14="http://schemas.microsoft.com/office/powerpoint/2010/main" val="34099857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975" y="486520"/>
            <a:ext cx="11830050" cy="707886"/>
          </a:xfrm>
          <a:prstGeom prst="rect">
            <a:avLst/>
          </a:prstGeom>
          <a:solidFill>
            <a:schemeClr val="accent3">
              <a:lumMod val="20000"/>
              <a:lumOff val="80000"/>
            </a:schemeClr>
          </a:solidFill>
        </p:spPr>
        <p:txBody>
          <a:bodyPr wrap="square">
            <a:spAutoFit/>
          </a:bodyPr>
          <a:lstStyle/>
          <a:p>
            <a:pPr indent="361950"/>
            <a:r>
              <a:rPr lang="ro-RO" sz="2000" dirty="0">
                <a:latin typeface="Times New Roman" panose="02020603050405020304" pitchFamily="18" charset="0"/>
                <a:cs typeface="Times New Roman" panose="02020603050405020304" pitchFamily="18" charset="0"/>
              </a:rPr>
              <a:t>La nivel global, în această perioada, s-a făcut trecerea de la „</a:t>
            </a:r>
            <a:r>
              <a:rPr lang="ro-RO" sz="2000" b="1" dirty="0">
                <a:latin typeface="Times New Roman" panose="02020603050405020304" pitchFamily="18" charset="0"/>
                <a:cs typeface="Times New Roman" panose="02020603050405020304" pitchFamily="18" charset="0"/>
              </a:rPr>
              <a:t>mecanizare simplă</a:t>
            </a:r>
            <a:r>
              <a:rPr lang="ro-RO" sz="2000" dirty="0">
                <a:latin typeface="Times New Roman" panose="02020603050405020304" pitchFamily="18" charset="0"/>
                <a:cs typeface="Times New Roman" panose="02020603050405020304" pitchFamily="18" charset="0"/>
              </a:rPr>
              <a:t>” la </a:t>
            </a:r>
            <a:r>
              <a:rPr lang="ro-RO" sz="2000" b="1" dirty="0">
                <a:latin typeface="Times New Roman" panose="02020603050405020304" pitchFamily="18" charset="0"/>
                <a:cs typeface="Times New Roman" panose="02020603050405020304" pitchFamily="18" charset="0"/>
              </a:rPr>
              <a:t>ingineria biosistemelor, </a:t>
            </a:r>
            <a:r>
              <a:rPr lang="ro-RO" sz="2000" dirty="0">
                <a:latin typeface="Times New Roman" panose="02020603050405020304" pitchFamily="18" charset="0"/>
                <a:cs typeface="Times New Roman" panose="02020603050405020304" pitchFamily="18" charset="0"/>
              </a:rPr>
              <a:t>care se caracterizează prin următoarele direcții: </a:t>
            </a:r>
          </a:p>
        </p:txBody>
      </p:sp>
      <p:sp>
        <p:nvSpPr>
          <p:cNvPr id="5" name="Rectangle 4"/>
          <p:cNvSpPr/>
          <p:nvPr/>
        </p:nvSpPr>
        <p:spPr>
          <a:xfrm>
            <a:off x="180974" y="86410"/>
            <a:ext cx="11687175" cy="461665"/>
          </a:xfrm>
          <a:prstGeom prst="rect">
            <a:avLst/>
          </a:prstGeom>
          <a:solidFill>
            <a:schemeClr val="accent2">
              <a:lumMod val="60000"/>
              <a:lumOff val="40000"/>
            </a:schemeClr>
          </a:solidFill>
        </p:spPr>
        <p:txBody>
          <a:bodyPr wrap="square">
            <a:spAutoFit/>
          </a:bodyPr>
          <a:lstStyle/>
          <a:p>
            <a:pPr algn="ctr"/>
            <a:r>
              <a:rPr lang="en-US" sz="2000" b="1" dirty="0">
                <a:latin typeface="Times New Roman" panose="02020603050405020304" pitchFamily="18" charset="0"/>
                <a:cs typeface="Times New Roman" panose="02020603050405020304" pitchFamily="18" charset="0"/>
              </a:rPr>
              <a:t>5</a:t>
            </a:r>
            <a:r>
              <a:rPr lang="ro-RO"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MECANIZAREA A</a:t>
            </a:r>
            <a:r>
              <a:rPr lang="en-US" sz="2400" b="1" dirty="0">
                <a:latin typeface="Times New Roman" panose="02020603050405020304" pitchFamily="18" charset="0"/>
                <a:cs typeface="Times New Roman" panose="02020603050405020304" pitchFamily="18" charset="0"/>
              </a:rPr>
              <a:t>GRICULTUR</a:t>
            </a:r>
            <a:r>
              <a:rPr lang="ro-RO" sz="2400" b="1" dirty="0">
                <a:latin typeface="Times New Roman" panose="02020603050405020304" pitchFamily="18" charset="0"/>
                <a:cs typeface="Times New Roman" panose="02020603050405020304" pitchFamily="18" charset="0"/>
              </a:rPr>
              <a:t>II ÎN SISTEM</a:t>
            </a:r>
            <a:r>
              <a:rPr lang="en-US" sz="2400" b="1" dirty="0">
                <a:latin typeface="Times New Roman" panose="02020603050405020304" pitchFamily="18" charset="0"/>
                <a:cs typeface="Times New Roman" panose="02020603050405020304" pitchFamily="18" charset="0"/>
              </a:rPr>
              <a:t> INDUSTRIAL (1970–2000)</a:t>
            </a:r>
            <a:r>
              <a:rPr lang="ro-RO" sz="2400" b="1" dirty="0">
                <a:latin typeface="Times New Roman" panose="02020603050405020304" pitchFamily="18" charset="0"/>
                <a:cs typeface="Times New Roman" panose="02020603050405020304" pitchFamily="18" charset="0"/>
              </a:rPr>
              <a:t> (II)</a:t>
            </a:r>
            <a:endParaRPr lang="en-US" sz="2400" b="1" dirty="0">
              <a:latin typeface="Times New Roman" panose="02020603050405020304" pitchFamily="18" charset="0"/>
              <a:cs typeface="Times New Roman" panose="02020603050405020304" pitchFamily="18" charset="0"/>
            </a:endParaRPr>
          </a:p>
        </p:txBody>
      </p:sp>
      <p:pic>
        <p:nvPicPr>
          <p:cNvPr id="7170" name="Picture 2" descr="https://agro-specs.com/uploads/posts/2025/10/new-holland-9682_1.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V="1">
            <a:off x="8775003" y="885780"/>
            <a:ext cx="3093146" cy="20480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8886548" y="12676531"/>
            <a:ext cx="1275572" cy="694836"/>
          </a:xfrm>
          <a:prstGeom prst="rect">
            <a:avLst/>
          </a:prstGeom>
        </p:spPr>
      </p:pic>
      <p:sp>
        <p:nvSpPr>
          <p:cNvPr id="6" name="Rectangle 5"/>
          <p:cNvSpPr/>
          <p:nvPr/>
        </p:nvSpPr>
        <p:spPr>
          <a:xfrm>
            <a:off x="180974" y="5197848"/>
            <a:ext cx="7242381" cy="1477328"/>
          </a:xfrm>
          <a:prstGeom prst="rect">
            <a:avLst/>
          </a:prstGeom>
          <a:solidFill>
            <a:schemeClr val="accent3">
              <a:lumMod val="20000"/>
              <a:lumOff val="80000"/>
            </a:schemeClr>
          </a:solidFill>
        </p:spPr>
        <p:txBody>
          <a:bodyPr wrap="square">
            <a:spAutoFit/>
          </a:bodyPr>
          <a:lstStyle/>
          <a:p>
            <a:pPr indent="361950" algn="just">
              <a:spcAft>
                <a:spcPts val="200"/>
              </a:spcAft>
              <a:buFontTx/>
              <a:buChar char="-"/>
            </a:pPr>
            <a:r>
              <a:rPr lang="ro-RO" b="1" dirty="0" smtClean="0">
                <a:latin typeface="Times New Roman" panose="02020603050405020304" pitchFamily="18" charset="0"/>
                <a:cs typeface="Times New Roman" panose="02020603050405020304" pitchFamily="18" charset="0"/>
              </a:rPr>
              <a:t>dezvoltarea </a:t>
            </a:r>
            <a:r>
              <a:rPr lang="ro-RO" b="1" dirty="0">
                <a:latin typeface="Times New Roman" panose="02020603050405020304" pitchFamily="18" charset="0"/>
                <a:cs typeface="Times New Roman" panose="02020603050405020304" pitchFamily="18" charset="0"/>
              </a:rPr>
              <a:t>mașinilor de </a:t>
            </a:r>
            <a:r>
              <a:rPr lang="ro-RO" b="1" dirty="0" smtClean="0">
                <a:latin typeface="Times New Roman" panose="02020603050405020304" pitchFamily="18" charset="0"/>
                <a:cs typeface="Times New Roman" panose="02020603050405020304" pitchFamily="18" charset="0"/>
              </a:rPr>
              <a:t>semănat</a:t>
            </a:r>
            <a:r>
              <a:rPr lang="ro-RO" dirty="0" smtClean="0">
                <a:latin typeface="Times New Roman" panose="02020603050405020304" pitchFamily="18" charset="0"/>
                <a:cs typeface="Times New Roman" panose="02020603050405020304" pitchFamily="18" charset="0"/>
              </a:rPr>
              <a:t>, prin</a:t>
            </a:r>
            <a:r>
              <a:rPr lang="ro-RO" dirty="0">
                <a:latin typeface="Times New Roman" panose="02020603050405020304" pitchFamily="18" charset="0"/>
                <a:cs typeface="Times New Roman" panose="02020603050405020304" pitchFamily="18" charset="0"/>
              </a:rPr>
              <a:t>: generalizarea semănătorilor de precizie cu dozare pneumatică (prin vacuum si suprapresiune), creșterea lățimii de lucru (pana la 24 m); creșterea </a:t>
            </a:r>
            <a:r>
              <a:rPr lang="ro-RO" dirty="0" smtClean="0">
                <a:latin typeface="Times New Roman" panose="02020603050405020304" pitchFamily="18" charset="0"/>
                <a:cs typeface="Times New Roman" panose="02020603050405020304" pitchFamily="18" charset="0"/>
              </a:rPr>
              <a:t>vitezei </a:t>
            </a:r>
            <a:r>
              <a:rPr lang="ro-RO" dirty="0">
                <a:latin typeface="Times New Roman" panose="02020603050405020304" pitchFamily="18" charset="0"/>
                <a:cs typeface="Times New Roman" panose="02020603050405020304" pitchFamily="18" charset="0"/>
              </a:rPr>
              <a:t>de deplasare de la 5-6 km/h la 12-15 km/m; dezvoltarea de noi tehnologii de semănat în sistem conservativ (No-</a:t>
            </a:r>
            <a:r>
              <a:rPr lang="ro-RO" dirty="0" err="1">
                <a:latin typeface="Times New Roman" panose="02020603050405020304" pitchFamily="18" charset="0"/>
                <a:cs typeface="Times New Roman" panose="02020603050405020304" pitchFamily="18" charset="0"/>
              </a:rPr>
              <a:t>Till</a:t>
            </a:r>
            <a:r>
              <a:rPr lang="ro-RO" dirty="0">
                <a:latin typeface="Times New Roman" panose="02020603050405020304" pitchFamily="18" charset="0"/>
                <a:cs typeface="Times New Roman" panose="02020603050405020304" pitchFamily="18" charset="0"/>
              </a:rPr>
              <a:t> / Zero-</a:t>
            </a:r>
            <a:r>
              <a:rPr lang="ro-RO" dirty="0" err="1">
                <a:latin typeface="Times New Roman" panose="02020603050405020304" pitchFamily="18" charset="0"/>
                <a:cs typeface="Times New Roman" panose="02020603050405020304" pitchFamily="18" charset="0"/>
              </a:rPr>
              <a:t>Till</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Strip-Till</a:t>
            </a:r>
            <a:r>
              <a:rPr lang="ro-RO" dirty="0">
                <a:latin typeface="Times New Roman" panose="02020603050405020304" pitchFamily="18" charset="0"/>
                <a:cs typeface="Times New Roman" panose="02020603050405020304" pitchFamily="18" charset="0"/>
              </a:rPr>
              <a:t>, Minimum-</a:t>
            </a:r>
            <a:r>
              <a:rPr lang="ro-RO" dirty="0" err="1">
                <a:latin typeface="Times New Roman" panose="02020603050405020304" pitchFamily="18" charset="0"/>
                <a:cs typeface="Times New Roman" panose="02020603050405020304" pitchFamily="18" charset="0"/>
              </a:rPr>
              <a:t>Till</a:t>
            </a:r>
            <a:r>
              <a:rPr lang="ro-RO" dirty="0">
                <a:latin typeface="Times New Roman" panose="02020603050405020304" pitchFamily="18" charset="0"/>
                <a:cs typeface="Times New Roman" panose="02020603050405020304" pitchFamily="18" charset="0"/>
              </a:rPr>
              <a:t>, Cross-</a:t>
            </a:r>
            <a:r>
              <a:rPr lang="ro-RO" dirty="0" err="1">
                <a:latin typeface="Times New Roman" panose="02020603050405020304" pitchFamily="18" charset="0"/>
                <a:cs typeface="Times New Roman" panose="02020603050405020304" pitchFamily="18" charset="0"/>
              </a:rPr>
              <a:t>Sloht</a:t>
            </a:r>
            <a:r>
              <a:rPr lang="ro-RO" dirty="0">
                <a:latin typeface="Times New Roman" panose="02020603050405020304" pitchFamily="18" charset="0"/>
                <a:cs typeface="Times New Roman" panose="02020603050405020304" pitchFamily="18" charset="0"/>
              </a:rPr>
              <a:t>) etc.</a:t>
            </a:r>
          </a:p>
        </p:txBody>
      </p:sp>
      <p:sp>
        <p:nvSpPr>
          <p:cNvPr id="7" name="Rectangle 6"/>
          <p:cNvSpPr/>
          <p:nvPr/>
        </p:nvSpPr>
        <p:spPr>
          <a:xfrm>
            <a:off x="180975" y="1147828"/>
            <a:ext cx="8451152" cy="1477328"/>
          </a:xfrm>
          <a:prstGeom prst="rect">
            <a:avLst/>
          </a:prstGeom>
          <a:solidFill>
            <a:schemeClr val="accent3">
              <a:lumMod val="20000"/>
              <a:lumOff val="80000"/>
            </a:schemeClr>
          </a:solidFill>
        </p:spPr>
        <p:txBody>
          <a:bodyPr wrap="square">
            <a:spAutoFit/>
          </a:bodyPr>
          <a:lstStyle/>
          <a:p>
            <a:pPr indent="361950" algn="just">
              <a:spcAft>
                <a:spcPts val="200"/>
              </a:spcAft>
              <a:buFontTx/>
              <a:buChar char="-"/>
            </a:pPr>
            <a:r>
              <a:rPr lang="ro-RO" b="1" dirty="0">
                <a:latin typeface="Times New Roman" panose="02020603050405020304" pitchFamily="18" charset="0"/>
                <a:cs typeface="Times New Roman" panose="02020603050405020304" pitchFamily="18" charset="0"/>
              </a:rPr>
              <a:t>creșterea performanțelor tehnice ale tractoarelor,</a:t>
            </a:r>
            <a:r>
              <a:rPr lang="ro-RO" dirty="0">
                <a:latin typeface="Times New Roman" panose="02020603050405020304" pitchFamily="18" charset="0"/>
                <a:cs typeface="Times New Roman" panose="02020603050405020304" pitchFamily="18" charset="0"/>
              </a:rPr>
              <a:t> prin: optimizarea raportului putere/greutate; mărirea puterii, de până la 450-600 CP; transmisii Power-</a:t>
            </a:r>
            <a:r>
              <a:rPr lang="ro-RO" dirty="0" err="1">
                <a:latin typeface="Times New Roman" panose="02020603050405020304" pitchFamily="18" charset="0"/>
                <a:cs typeface="Times New Roman" panose="02020603050405020304" pitchFamily="18" charset="0"/>
              </a:rPr>
              <a:t>Shift</a:t>
            </a:r>
            <a:r>
              <a:rPr lang="ro-RO" dirty="0">
                <a:latin typeface="Times New Roman" panose="02020603050405020304" pitchFamily="18" charset="0"/>
                <a:cs typeface="Times New Roman" panose="02020603050405020304" pitchFamily="18" charset="0"/>
              </a:rPr>
              <a:t> </a:t>
            </a:r>
            <a:r>
              <a:rPr lang="ro-RO" dirty="0" smtClean="0">
                <a:latin typeface="Times New Roman" panose="02020603050405020304" pitchFamily="18" charset="0"/>
                <a:cs typeface="Times New Roman" panose="02020603050405020304" pitchFamily="18" charset="0"/>
              </a:rPr>
              <a:t>sau </a:t>
            </a:r>
            <a:r>
              <a:rPr lang="ro-RO" dirty="0">
                <a:latin typeface="Times New Roman" panose="02020603050405020304" pitchFamily="18" charset="0"/>
                <a:cs typeface="Times New Roman" panose="02020603050405020304" pitchFamily="18" charset="0"/>
              </a:rPr>
              <a:t>cu variație continuă (CVT); </a:t>
            </a:r>
            <a:r>
              <a:rPr lang="ro-RO" dirty="0" smtClean="0">
                <a:latin typeface="Times New Roman" panose="02020603050405020304" pitchFamily="18" charset="0"/>
                <a:cs typeface="Times New Roman" panose="02020603050405020304" pitchFamily="18" charset="0"/>
              </a:rPr>
              <a:t>tracțiunea </a:t>
            </a:r>
            <a:r>
              <a:rPr lang="ro-RO" dirty="0">
                <a:latin typeface="Times New Roman" panose="02020603050405020304" pitchFamily="18" charset="0"/>
                <a:cs typeface="Times New Roman" panose="02020603050405020304" pitchFamily="18" charset="0"/>
              </a:rPr>
              <a:t>integrală (4WD); pneuri de joasă presiune; tractoare articulate și pe </a:t>
            </a:r>
            <a:r>
              <a:rPr lang="ro-RO" dirty="0" err="1">
                <a:latin typeface="Times New Roman" panose="02020603050405020304" pitchFamily="18" charset="0"/>
                <a:cs typeface="Times New Roman" panose="02020603050405020304" pitchFamily="18" charset="0"/>
              </a:rPr>
              <a:t>semișenile</a:t>
            </a:r>
            <a:r>
              <a:rPr lang="ro-RO" dirty="0">
                <a:latin typeface="Times New Roman" panose="02020603050405020304" pitchFamily="18" charset="0"/>
                <a:cs typeface="Times New Roman" panose="02020603050405020304" pitchFamily="18" charset="0"/>
              </a:rPr>
              <a:t>; sisteme de injecție Common </a:t>
            </a:r>
            <a:r>
              <a:rPr lang="ro-RO" dirty="0" err="1">
                <a:latin typeface="Times New Roman" panose="02020603050405020304" pitchFamily="18" charset="0"/>
                <a:cs typeface="Times New Roman" panose="02020603050405020304" pitchFamily="18" charset="0"/>
              </a:rPr>
              <a:t>Rail</a:t>
            </a:r>
            <a:r>
              <a:rPr lang="ro-RO" dirty="0">
                <a:latin typeface="Times New Roman" panose="02020603050405020304" pitchFamily="18" charset="0"/>
                <a:cs typeface="Times New Roman" panose="02020603050405020304" pitchFamily="18" charset="0"/>
              </a:rPr>
              <a:t>; sisteme de ghidare și GPS; ISOBUS; senzori de monitorizare etc.; </a:t>
            </a:r>
          </a:p>
        </p:txBody>
      </p:sp>
      <p:sp>
        <p:nvSpPr>
          <p:cNvPr id="8" name="Rectangle 7"/>
          <p:cNvSpPr/>
          <p:nvPr/>
        </p:nvSpPr>
        <p:spPr>
          <a:xfrm>
            <a:off x="6096000" y="3019991"/>
            <a:ext cx="5928707" cy="1200329"/>
          </a:xfrm>
          <a:prstGeom prst="rect">
            <a:avLst/>
          </a:prstGeom>
          <a:solidFill>
            <a:schemeClr val="accent2">
              <a:lumMod val="20000"/>
              <a:lumOff val="80000"/>
            </a:schemeClr>
          </a:solidFill>
        </p:spPr>
        <p:txBody>
          <a:bodyPr wrap="square">
            <a:spAutoFit/>
          </a:bodyPr>
          <a:lstStyle/>
          <a:p>
            <a:pPr indent="361950">
              <a:spcAft>
                <a:spcPts val="200"/>
              </a:spcAft>
              <a:buFontTx/>
              <a:buChar char="-"/>
            </a:pPr>
            <a:r>
              <a:rPr lang="ro-RO" b="1" dirty="0">
                <a:latin typeface="Times New Roman" panose="02020603050405020304" pitchFamily="18" charset="0"/>
                <a:cs typeface="Times New Roman" panose="02020603050405020304" pitchFamily="18" charset="0"/>
              </a:rPr>
              <a:t>dezvoltarea combinelor autopropulsate de </a:t>
            </a:r>
            <a:r>
              <a:rPr lang="ro-RO" b="1" dirty="0" smtClean="0">
                <a:latin typeface="Times New Roman" panose="02020603050405020304" pitchFamily="18" charset="0"/>
                <a:cs typeface="Times New Roman" panose="02020603050405020304" pitchFamily="18" charset="0"/>
              </a:rPr>
              <a:t>recoltat cereale, </a:t>
            </a:r>
            <a:r>
              <a:rPr lang="ro-RO" dirty="0">
                <a:latin typeface="Times New Roman" panose="02020603050405020304" pitchFamily="18" charset="0"/>
                <a:cs typeface="Times New Roman" panose="02020603050405020304" pitchFamily="18" charset="0"/>
              </a:rPr>
              <a:t>prin: introducerea fluxului tehnologic axial; creșterea lățimii de lucru; </a:t>
            </a:r>
            <a:r>
              <a:rPr lang="ro-RO" dirty="0" smtClean="0">
                <a:latin typeface="Times New Roman" panose="02020603050405020304" pitchFamily="18" charset="0"/>
                <a:cs typeface="Times New Roman" panose="02020603050405020304" pitchFamily="18" charset="0"/>
              </a:rPr>
              <a:t>creșterea </a:t>
            </a:r>
            <a:r>
              <a:rPr lang="ro-RO" dirty="0">
                <a:latin typeface="Times New Roman" panose="02020603050405020304" pitchFamily="18" charset="0"/>
                <a:cs typeface="Times New Roman" panose="02020603050405020304" pitchFamily="18" charset="0"/>
              </a:rPr>
              <a:t>vitezei de </a:t>
            </a:r>
            <a:r>
              <a:rPr lang="ro-RO" dirty="0" smtClean="0">
                <a:latin typeface="Times New Roman" panose="02020603050405020304" pitchFamily="18" charset="0"/>
                <a:cs typeface="Times New Roman" panose="02020603050405020304" pitchFamily="18" charset="0"/>
              </a:rPr>
              <a:t>deplasare și capacităților </a:t>
            </a:r>
            <a:r>
              <a:rPr lang="ro-RO" dirty="0">
                <a:latin typeface="Times New Roman" panose="02020603050405020304" pitchFamily="18" charset="0"/>
                <a:cs typeface="Times New Roman" panose="02020603050405020304" pitchFamily="18" charset="0"/>
              </a:rPr>
              <a:t>de lucru; reducerea pierderilor de boabe etc.; </a:t>
            </a:r>
          </a:p>
        </p:txBody>
      </p:sp>
      <p:pic>
        <p:nvPicPr>
          <p:cNvPr id="1026" name="Picture 2" descr="Tracteur portique NeXaT à hydrogène : la médaille d'or d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10493" y="4306529"/>
            <a:ext cx="4481507" cy="25514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180975" y="2642585"/>
            <a:ext cx="5836368" cy="2443353"/>
          </a:xfrm>
          <a:prstGeom prst="rect">
            <a:avLst/>
          </a:prstGeom>
        </p:spPr>
      </p:pic>
    </p:spTree>
    <p:extLst>
      <p:ext uri="{BB962C8B-B14F-4D97-AF65-F5344CB8AC3E}">
        <p14:creationId xmlns:p14="http://schemas.microsoft.com/office/powerpoint/2010/main" val="28298094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84672" y="2900500"/>
            <a:ext cx="7621603" cy="1323439"/>
          </a:xfrm>
          <a:prstGeom prst="rect">
            <a:avLst/>
          </a:prstGeom>
          <a:solidFill>
            <a:schemeClr val="accent2">
              <a:lumMod val="20000"/>
              <a:lumOff val="80000"/>
            </a:schemeClr>
          </a:solidFill>
        </p:spPr>
        <p:txBody>
          <a:bodyPr wrap="square">
            <a:spAutoFit/>
          </a:bodyPr>
          <a:lstStyle/>
          <a:p>
            <a:pPr indent="361950">
              <a:spcAft>
                <a:spcPts val="200"/>
              </a:spcAft>
              <a:buFontTx/>
              <a:buChar char="-"/>
            </a:pPr>
            <a:r>
              <a:rPr lang="ro-RO" sz="2000" b="1" i="1" dirty="0" smtClean="0">
                <a:latin typeface="Times New Roman" panose="02020603050405020304" pitchFamily="18" charset="0"/>
                <a:cs typeface="Times New Roman" panose="02020603050405020304" pitchFamily="18" charset="0"/>
              </a:rPr>
              <a:t>dezvoltarea </a:t>
            </a:r>
            <a:r>
              <a:rPr lang="ro-RO" sz="2000" b="1" i="1" dirty="0">
                <a:latin typeface="Times New Roman" panose="02020603050405020304" pitchFamily="18" charset="0"/>
                <a:cs typeface="Times New Roman" panose="02020603050405020304" pitchFamily="18" charset="0"/>
              </a:rPr>
              <a:t>sistemelor de irigații,</a:t>
            </a:r>
            <a:r>
              <a:rPr lang="ro-RO" sz="2000" b="1"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prin: instalații cu pivot central și liniare, de mari dimensiuni; instalații de irigații prin picurare la suprafaţă și în subteran; irigația automatizată și cu rată variabilă de udare; reducerea pierderilor de apă prin evaporare etc</a:t>
            </a:r>
            <a:r>
              <a:rPr lang="ro-RO" sz="2000" dirty="0" smtClean="0">
                <a:latin typeface="Times New Roman" panose="02020603050405020304" pitchFamily="18" charset="0"/>
                <a:cs typeface="Times New Roman" panose="02020603050405020304" pitchFamily="18" charset="0"/>
              </a:rPr>
              <a:t>.;</a:t>
            </a:r>
            <a:endParaRPr lang="ro-RO" sz="2000" dirty="0">
              <a:latin typeface="Times New Roman" panose="02020603050405020304" pitchFamily="18" charset="0"/>
              <a:cs typeface="Times New Roman" panose="02020603050405020304" pitchFamily="18" charset="0"/>
            </a:endParaRPr>
          </a:p>
        </p:txBody>
      </p:sp>
      <p:sp>
        <p:nvSpPr>
          <p:cNvPr id="8" name="Rectangle 7"/>
          <p:cNvSpPr/>
          <p:nvPr/>
        </p:nvSpPr>
        <p:spPr>
          <a:xfrm>
            <a:off x="409575" y="143411"/>
            <a:ext cx="11239500" cy="461665"/>
          </a:xfrm>
          <a:prstGeom prst="rect">
            <a:avLst/>
          </a:prstGeom>
          <a:solidFill>
            <a:schemeClr val="accent2">
              <a:lumMod val="60000"/>
              <a:lumOff val="40000"/>
            </a:schemeClr>
          </a:solidFill>
        </p:spPr>
        <p:txBody>
          <a:bodyPr wrap="square">
            <a:spAutoFit/>
          </a:bodyPr>
          <a:lstStyle/>
          <a:p>
            <a:pPr algn="ctr"/>
            <a:r>
              <a:rPr lang="en-US" sz="2400" b="1" dirty="0">
                <a:latin typeface="Times New Roman" panose="02020603050405020304" pitchFamily="18" charset="0"/>
                <a:cs typeface="Times New Roman" panose="02020603050405020304" pitchFamily="18" charset="0"/>
              </a:rPr>
              <a:t>5</a:t>
            </a:r>
            <a:r>
              <a:rPr lang="ro-RO"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MECANIZAREA A</a:t>
            </a:r>
            <a:r>
              <a:rPr lang="en-US" sz="2400" b="1" dirty="0">
                <a:latin typeface="Times New Roman" panose="02020603050405020304" pitchFamily="18" charset="0"/>
                <a:cs typeface="Times New Roman" panose="02020603050405020304" pitchFamily="18" charset="0"/>
              </a:rPr>
              <a:t>GRICULTUR</a:t>
            </a:r>
            <a:r>
              <a:rPr lang="ro-RO" sz="2400" b="1" dirty="0">
                <a:latin typeface="Times New Roman" panose="02020603050405020304" pitchFamily="18" charset="0"/>
                <a:cs typeface="Times New Roman" panose="02020603050405020304" pitchFamily="18" charset="0"/>
              </a:rPr>
              <a:t>II ÎN SISTEM</a:t>
            </a:r>
            <a:r>
              <a:rPr lang="en-US" sz="2400" b="1" dirty="0">
                <a:latin typeface="Times New Roman" panose="02020603050405020304" pitchFamily="18" charset="0"/>
                <a:cs typeface="Times New Roman" panose="02020603050405020304" pitchFamily="18" charset="0"/>
              </a:rPr>
              <a:t> INDUSTRIAL (1970–2000)</a:t>
            </a:r>
            <a:r>
              <a:rPr lang="ro-RO" sz="2400" b="1" dirty="0">
                <a:latin typeface="Times New Roman" panose="02020603050405020304" pitchFamily="18" charset="0"/>
                <a:cs typeface="Times New Roman" panose="02020603050405020304" pitchFamily="18" charset="0"/>
              </a:rPr>
              <a:t> (III)</a:t>
            </a:r>
            <a:endParaRPr lang="en-US" sz="2400" b="1" dirty="0">
              <a:latin typeface="Times New Roman" panose="02020603050405020304" pitchFamily="18" charset="0"/>
              <a:cs typeface="Times New Roman" panose="02020603050405020304" pitchFamily="18" charset="0"/>
            </a:endParaRPr>
          </a:p>
        </p:txBody>
      </p:sp>
      <p:pic>
        <p:nvPicPr>
          <p:cNvPr id="9" name="Picture 5" descr="pellenc eole spray vineyard sprayer three row vineyard equipment viticulture machi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4268" y="762043"/>
            <a:ext cx="3429269" cy="1990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SISTEME DE IRIGAȚII | Titan Machinery Roman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528" y="2163054"/>
            <a:ext cx="4314144" cy="242940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stretch>
            <a:fillRect/>
          </a:stretch>
        </p:blipFill>
        <p:spPr>
          <a:xfrm>
            <a:off x="7727978" y="4371975"/>
            <a:ext cx="4298012" cy="2417631"/>
          </a:xfrm>
          <a:prstGeom prst="rect">
            <a:avLst/>
          </a:prstGeom>
        </p:spPr>
      </p:pic>
      <p:sp>
        <p:nvSpPr>
          <p:cNvPr id="2" name="Rectangle 1"/>
          <p:cNvSpPr/>
          <p:nvPr/>
        </p:nvSpPr>
        <p:spPr>
          <a:xfrm>
            <a:off x="333375" y="806984"/>
            <a:ext cx="5353050" cy="923330"/>
          </a:xfrm>
          <a:prstGeom prst="rect">
            <a:avLst/>
          </a:prstGeom>
          <a:solidFill>
            <a:schemeClr val="accent1">
              <a:lumMod val="20000"/>
              <a:lumOff val="80000"/>
            </a:schemeClr>
          </a:solidFill>
        </p:spPr>
        <p:txBody>
          <a:bodyPr wrap="square">
            <a:spAutoFit/>
          </a:bodyPr>
          <a:lstStyle/>
          <a:p>
            <a:pPr indent="361950">
              <a:spcAft>
                <a:spcPts val="200"/>
              </a:spcAft>
              <a:buFontTx/>
              <a:buChar char="-"/>
            </a:pPr>
            <a:r>
              <a:rPr lang="ro-RO" b="1" i="1" dirty="0" smtClean="0">
                <a:latin typeface="Times New Roman" panose="02020603050405020304" pitchFamily="18" charset="0"/>
                <a:cs typeface="Times New Roman" panose="02020603050405020304" pitchFamily="18" charset="0"/>
              </a:rPr>
              <a:t>creșterea performanțelor </a:t>
            </a:r>
            <a:r>
              <a:rPr lang="ro-RO" b="1" i="1" dirty="0">
                <a:latin typeface="Times New Roman" panose="02020603050405020304" pitchFamily="18" charset="0"/>
                <a:cs typeface="Times New Roman" panose="02020603050405020304" pitchFamily="18" charset="0"/>
              </a:rPr>
              <a:t>mașinilor </a:t>
            </a:r>
            <a:r>
              <a:rPr lang="ro-RO" b="1" i="1" dirty="0" smtClean="0">
                <a:latin typeface="Times New Roman" panose="02020603050405020304" pitchFamily="18" charset="0"/>
                <a:cs typeface="Times New Roman" panose="02020603050405020304" pitchFamily="18" charset="0"/>
              </a:rPr>
              <a:t>fitosanitare</a:t>
            </a:r>
            <a:r>
              <a:rPr lang="ro-RO" b="1" dirty="0" smtClean="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prin: mașini autopropulsate, cu lățimea de lucru de 18-24 m; duze </a:t>
            </a:r>
            <a:r>
              <a:rPr lang="ro-RO" dirty="0" err="1">
                <a:latin typeface="Times New Roman" panose="02020603050405020304" pitchFamily="18" charset="0"/>
                <a:cs typeface="Times New Roman" panose="02020603050405020304" pitchFamily="18" charset="0"/>
              </a:rPr>
              <a:t>antiderivă</a:t>
            </a:r>
            <a:r>
              <a:rPr lang="ro-RO" dirty="0">
                <a:latin typeface="Times New Roman" panose="02020603050405020304" pitchFamily="18" charset="0"/>
                <a:cs typeface="Times New Roman" panose="02020603050405020304" pitchFamily="18" charset="0"/>
              </a:rPr>
              <a:t>; dispersia electrostatică etc.;</a:t>
            </a:r>
          </a:p>
        </p:txBody>
      </p:sp>
      <p:pic>
        <p:nvPicPr>
          <p:cNvPr id="3" name="Picture 2"/>
          <p:cNvPicPr>
            <a:picLocks noChangeAspect="1"/>
          </p:cNvPicPr>
          <p:nvPr/>
        </p:nvPicPr>
        <p:blipFill>
          <a:blip r:embed="rId5"/>
          <a:stretch>
            <a:fillRect/>
          </a:stretch>
        </p:blipFill>
        <p:spPr>
          <a:xfrm>
            <a:off x="5686425" y="651975"/>
            <a:ext cx="2593868" cy="2100489"/>
          </a:xfrm>
          <a:prstGeom prst="rect">
            <a:avLst/>
          </a:prstGeom>
          <a:solidFill>
            <a:schemeClr val="accent3">
              <a:lumMod val="20000"/>
              <a:lumOff val="80000"/>
            </a:schemeClr>
          </a:solidFill>
        </p:spPr>
      </p:pic>
      <p:sp>
        <p:nvSpPr>
          <p:cNvPr id="4" name="Rectangle 3"/>
          <p:cNvSpPr/>
          <p:nvPr/>
        </p:nvSpPr>
        <p:spPr>
          <a:xfrm>
            <a:off x="170529" y="4952367"/>
            <a:ext cx="7468522" cy="1477328"/>
          </a:xfrm>
          <a:prstGeom prst="rect">
            <a:avLst/>
          </a:prstGeom>
          <a:solidFill>
            <a:schemeClr val="accent1">
              <a:lumMod val="20000"/>
              <a:lumOff val="80000"/>
            </a:schemeClr>
          </a:solidFill>
        </p:spPr>
        <p:txBody>
          <a:bodyPr wrap="square">
            <a:spAutoFit/>
          </a:bodyPr>
          <a:lstStyle/>
          <a:p>
            <a:pPr indent="361950">
              <a:spcAft>
                <a:spcPts val="200"/>
              </a:spcAft>
              <a:buFontTx/>
              <a:buChar char="-"/>
            </a:pPr>
            <a:r>
              <a:rPr lang="ro-RO" b="1" i="1" dirty="0">
                <a:latin typeface="Times New Roman" panose="02020603050405020304" pitchFamily="18" charset="0"/>
                <a:cs typeface="Times New Roman" panose="02020603050405020304" pitchFamily="18" charset="0"/>
              </a:rPr>
              <a:t>creșterea performanțelor tehnice ale mașinilor și instalațiilor zootehnice, </a:t>
            </a:r>
            <a:r>
              <a:rPr lang="ro-RO" dirty="0">
                <a:latin typeface="Times New Roman" panose="02020603050405020304" pitchFamily="18" charset="0"/>
                <a:cs typeface="Times New Roman" panose="02020603050405020304" pitchFamily="18" charset="0"/>
              </a:rPr>
              <a:t>cu prioritate pentru modernizarea fermelor, prin: automatizarea proceselor de producție; reducerea consumurilor de resurse materiale și energetice; îmbunătățirea bunăstării animalelor și păsărilor; optimizarea indicatorilor </a:t>
            </a:r>
            <a:r>
              <a:rPr lang="ro-RO" dirty="0" err="1">
                <a:latin typeface="Times New Roman" panose="02020603050405020304" pitchFamily="18" charset="0"/>
                <a:cs typeface="Times New Roman" panose="02020603050405020304" pitchFamily="18" charset="0"/>
              </a:rPr>
              <a:t>tehnico</a:t>
            </a:r>
            <a:r>
              <a:rPr lang="ro-RO" dirty="0">
                <a:latin typeface="Times New Roman" panose="02020603050405020304" pitchFamily="18" charset="0"/>
                <a:cs typeface="Times New Roman" panose="02020603050405020304" pitchFamily="18" charset="0"/>
              </a:rPr>
              <a:t>-economice etc.</a:t>
            </a:r>
          </a:p>
        </p:txBody>
      </p:sp>
    </p:spTree>
    <p:extLst>
      <p:ext uri="{BB962C8B-B14F-4D97-AF65-F5344CB8AC3E}">
        <p14:creationId xmlns:p14="http://schemas.microsoft.com/office/powerpoint/2010/main" val="29137771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3300" y="1168401"/>
            <a:ext cx="11135325" cy="5118100"/>
          </a:xfrm>
          <a:prstGeom prst="rect">
            <a:avLst/>
          </a:prstGeom>
        </p:spPr>
      </p:pic>
      <p:sp>
        <p:nvSpPr>
          <p:cNvPr id="5" name="Rectangle 4"/>
          <p:cNvSpPr/>
          <p:nvPr/>
        </p:nvSpPr>
        <p:spPr>
          <a:xfrm>
            <a:off x="323851" y="114985"/>
            <a:ext cx="11534774" cy="461665"/>
          </a:xfrm>
          <a:prstGeom prst="rect">
            <a:avLst/>
          </a:prstGeom>
          <a:solidFill>
            <a:schemeClr val="accent2">
              <a:lumMod val="60000"/>
              <a:lumOff val="40000"/>
            </a:schemeClr>
          </a:solidFill>
        </p:spPr>
        <p:txBody>
          <a:bodyPr wrap="square">
            <a:spAutoFit/>
          </a:bodyPr>
          <a:lstStyle/>
          <a:p>
            <a:r>
              <a:rPr lang="en-US" sz="2400" b="1" dirty="0">
                <a:latin typeface="Times New Roman" panose="02020603050405020304" pitchFamily="18" charset="0"/>
                <a:cs typeface="Times New Roman" panose="02020603050405020304" pitchFamily="18" charset="0"/>
              </a:rPr>
              <a:t>5</a:t>
            </a:r>
            <a:r>
              <a:rPr lang="ro-RO"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MECANIZAREA A</a:t>
            </a:r>
            <a:r>
              <a:rPr lang="en-US" sz="2400" b="1" dirty="0">
                <a:latin typeface="Times New Roman" panose="02020603050405020304" pitchFamily="18" charset="0"/>
                <a:cs typeface="Times New Roman" panose="02020603050405020304" pitchFamily="18" charset="0"/>
              </a:rPr>
              <a:t>GRICULTUR</a:t>
            </a:r>
            <a:r>
              <a:rPr lang="ro-RO" sz="2400" b="1" dirty="0">
                <a:latin typeface="Times New Roman" panose="02020603050405020304" pitchFamily="18" charset="0"/>
                <a:cs typeface="Times New Roman" panose="02020603050405020304" pitchFamily="18" charset="0"/>
              </a:rPr>
              <a:t>II ÎN SISTEM</a:t>
            </a:r>
            <a:r>
              <a:rPr lang="en-US" sz="2400" b="1" dirty="0">
                <a:latin typeface="Times New Roman" panose="02020603050405020304" pitchFamily="18" charset="0"/>
                <a:cs typeface="Times New Roman" panose="02020603050405020304" pitchFamily="18" charset="0"/>
              </a:rPr>
              <a:t> INDUSTRIAL (1970–2000)</a:t>
            </a:r>
            <a:r>
              <a:rPr lang="ro-RO" sz="2400" b="1" dirty="0">
                <a:latin typeface="Times New Roman" panose="02020603050405020304" pitchFamily="18" charset="0"/>
                <a:cs typeface="Times New Roman" panose="02020603050405020304" pitchFamily="18" charset="0"/>
              </a:rPr>
              <a:t> (IV)</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0715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74697" y="787593"/>
            <a:ext cx="6306430" cy="6011114"/>
          </a:xfrm>
          <a:prstGeom prst="rect">
            <a:avLst/>
          </a:prstGeom>
        </p:spPr>
      </p:pic>
      <p:sp>
        <p:nvSpPr>
          <p:cNvPr id="6" name="Rectangle 5"/>
          <p:cNvSpPr/>
          <p:nvPr/>
        </p:nvSpPr>
        <p:spPr>
          <a:xfrm>
            <a:off x="323851" y="114985"/>
            <a:ext cx="11534774" cy="461665"/>
          </a:xfrm>
          <a:prstGeom prst="rect">
            <a:avLst/>
          </a:prstGeom>
          <a:solidFill>
            <a:schemeClr val="accent2">
              <a:lumMod val="60000"/>
              <a:lumOff val="40000"/>
            </a:schemeClr>
          </a:solidFill>
        </p:spPr>
        <p:txBody>
          <a:bodyPr wrap="square">
            <a:spAutoFit/>
          </a:bodyPr>
          <a:lstStyle/>
          <a:p>
            <a:r>
              <a:rPr lang="en-US" sz="2400" b="1" dirty="0">
                <a:latin typeface="Times New Roman" panose="02020603050405020304" pitchFamily="18" charset="0"/>
                <a:cs typeface="Times New Roman" panose="02020603050405020304" pitchFamily="18" charset="0"/>
              </a:rPr>
              <a:t>5</a:t>
            </a:r>
            <a:r>
              <a:rPr lang="ro-RO" sz="2400" b="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MECANIZAREA A</a:t>
            </a:r>
            <a:r>
              <a:rPr lang="en-US" sz="2400" b="1" dirty="0">
                <a:latin typeface="Times New Roman" panose="02020603050405020304" pitchFamily="18" charset="0"/>
                <a:cs typeface="Times New Roman" panose="02020603050405020304" pitchFamily="18" charset="0"/>
              </a:rPr>
              <a:t>GRICULTUR</a:t>
            </a:r>
            <a:r>
              <a:rPr lang="ro-RO" sz="2400" b="1" dirty="0">
                <a:latin typeface="Times New Roman" panose="02020603050405020304" pitchFamily="18" charset="0"/>
                <a:cs typeface="Times New Roman" panose="02020603050405020304" pitchFamily="18" charset="0"/>
              </a:rPr>
              <a:t>II ÎN SISTEM</a:t>
            </a:r>
            <a:r>
              <a:rPr lang="en-US" sz="2400" b="1" dirty="0">
                <a:latin typeface="Times New Roman" panose="02020603050405020304" pitchFamily="18" charset="0"/>
                <a:cs typeface="Times New Roman" panose="02020603050405020304" pitchFamily="18" charset="0"/>
              </a:rPr>
              <a:t> INDUSTRIAL (1970–2000)</a:t>
            </a:r>
            <a:r>
              <a:rPr lang="ro-RO" sz="2400" b="1" dirty="0">
                <a:latin typeface="Times New Roman" panose="02020603050405020304" pitchFamily="18" charset="0"/>
                <a:cs typeface="Times New Roman" panose="02020603050405020304" pitchFamily="18" charset="0"/>
              </a:rPr>
              <a:t> </a:t>
            </a:r>
            <a:r>
              <a:rPr lang="ro-RO" sz="2400" b="1" dirty="0" smtClean="0">
                <a:latin typeface="Times New Roman" panose="02020603050405020304" pitchFamily="18" charset="0"/>
                <a:cs typeface="Times New Roman" panose="02020603050405020304" pitchFamily="18" charset="0"/>
              </a:rPr>
              <a:t>(V</a:t>
            </a:r>
            <a:r>
              <a:rPr lang="ro-RO"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323851" y="2777487"/>
            <a:ext cx="3333750" cy="1015663"/>
          </a:xfrm>
          <a:prstGeom prst="rect">
            <a:avLst/>
          </a:prstGeom>
          <a:solidFill>
            <a:schemeClr val="accent2">
              <a:lumMod val="20000"/>
              <a:lumOff val="80000"/>
            </a:schemeClr>
          </a:solidFill>
        </p:spPr>
        <p:txBody>
          <a:bodyPr wrap="square">
            <a:spAutoFit/>
          </a:bodyPr>
          <a:lstStyle/>
          <a:p>
            <a:pPr algn="ctr"/>
            <a:r>
              <a:rPr lang="ro-RO"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Algoritmul </a:t>
            </a:r>
            <a:r>
              <a:rPr lang="ro-RO" sz="2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agriculturii în sistem industrial, la nivelul anului 2000 - Agricultura 3.0</a:t>
            </a:r>
            <a:endParaRPr lang="en-US"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7172" name="Picture 4" descr="https://ars.els-cdn.com/content/image/1-s2.0-S0168169914002932-g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76" y="787593"/>
            <a:ext cx="7685541" cy="583985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52399" y="5853763"/>
            <a:ext cx="3571876" cy="646331"/>
          </a:xfrm>
          <a:prstGeom prst="rect">
            <a:avLst/>
          </a:prstGeom>
        </p:spPr>
        <p:txBody>
          <a:bodyPr wrap="square">
            <a:spAutoFit/>
          </a:bodyPr>
          <a:lstStyle/>
          <a:p>
            <a:pPr algn="ctr"/>
            <a:r>
              <a:rPr lang="en-US" sz="1200" dirty="0" err="1">
                <a:latin typeface="Times New Roman" panose="02020603050405020304" pitchFamily="18" charset="0"/>
                <a:cs typeface="Times New Roman" panose="02020603050405020304" pitchFamily="18" charset="0"/>
              </a:rPr>
              <a:t>Fountas</a:t>
            </a:r>
            <a:r>
              <a:rPr lang="ro-RO" sz="1200" dirty="0">
                <a:latin typeface="Times New Roman" panose="02020603050405020304" pitchFamily="18" charset="0"/>
                <a:cs typeface="Times New Roman" panose="02020603050405020304" pitchFamily="18" charset="0"/>
              </a:rPr>
              <a:t> et. al.,</a:t>
            </a:r>
            <a:r>
              <a:rPr lang="en-US" sz="1200"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Farm machinery management information system</a:t>
            </a:r>
            <a:r>
              <a:rPr lang="ro-RO" sz="1200" i="1"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Computers and Electronics in Agriculture 110 (2015) 131–138</a:t>
            </a:r>
            <a:r>
              <a:rPr lang="en-US" sz="1200" i="1" dirty="0">
                <a:latin typeface="Times New Roman" panose="02020603050405020304" pitchFamily="18" charset="0"/>
                <a:cs typeface="Times New Roman" panose="02020603050405020304" pitchFamily="18" charset="0"/>
              </a:rPr>
              <a:t> </a:t>
            </a:r>
            <a:endParaRPr lang="en-US" sz="12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44921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376" y="151760"/>
            <a:ext cx="11748665" cy="430887"/>
          </a:xfrm>
          <a:prstGeom prst="rect">
            <a:avLst/>
          </a:prstGeom>
          <a:solidFill>
            <a:schemeClr val="accent2">
              <a:lumMod val="60000"/>
              <a:lumOff val="40000"/>
            </a:schemeClr>
          </a:solidFill>
        </p:spPr>
        <p:txBody>
          <a:bodyPr wrap="none">
            <a:spAutoFit/>
          </a:bodyPr>
          <a:lstStyle/>
          <a:p>
            <a:r>
              <a:rPr lang="ro-RO" sz="2200" b="1" dirty="0">
                <a:latin typeface="Times New Roman" panose="02020603050405020304" pitchFamily="18" charset="0"/>
                <a:cs typeface="Times New Roman" panose="02020603050405020304" pitchFamily="18" charset="0"/>
              </a:rPr>
              <a:t>6. MECANIZAREA PENTRU AGRICULTURA DE PRECIZIE (2000–2020</a:t>
            </a:r>
            <a:r>
              <a:rPr lang="ro-RO" sz="2200" b="1" dirty="0" smtClean="0">
                <a:latin typeface="Times New Roman" panose="02020603050405020304" pitchFamily="18" charset="0"/>
                <a:cs typeface="Times New Roman" panose="02020603050405020304" pitchFamily="18" charset="0"/>
              </a:rPr>
              <a:t>), Agricultura 4.0 (I)</a:t>
            </a:r>
            <a:endParaRPr lang="ro-RO" sz="2200" b="1" dirty="0">
              <a:latin typeface="Times New Roman" panose="02020603050405020304" pitchFamily="18" charset="0"/>
              <a:cs typeface="Times New Roman" panose="02020603050405020304" pitchFamily="18" charset="0"/>
            </a:endParaRPr>
          </a:p>
        </p:txBody>
      </p:sp>
      <p:sp>
        <p:nvSpPr>
          <p:cNvPr id="6" name="Rectangle 5"/>
          <p:cNvSpPr/>
          <p:nvPr/>
        </p:nvSpPr>
        <p:spPr>
          <a:xfrm>
            <a:off x="333376" y="726162"/>
            <a:ext cx="11296650" cy="2031325"/>
          </a:xfrm>
          <a:prstGeom prst="rect">
            <a:avLst/>
          </a:prstGeom>
          <a:solidFill>
            <a:schemeClr val="accent2">
              <a:lumMod val="20000"/>
              <a:lumOff val="80000"/>
            </a:schemeClr>
          </a:solidFill>
        </p:spPr>
        <p:txBody>
          <a:bodyPr wrap="square">
            <a:spAutoFit/>
          </a:bodyPr>
          <a:lstStyle/>
          <a:p>
            <a:pPr algn="just"/>
            <a:r>
              <a:rPr lang="ro-RO" dirty="0">
                <a:latin typeface="Times New Roman" panose="02020603050405020304" pitchFamily="18" charset="0"/>
                <a:cs typeface="Times New Roman" panose="02020603050405020304" pitchFamily="18" charset="0"/>
              </a:rPr>
              <a:t>Această perioadă reprezintă una dintre cele mai dinamice etape din evoluția mecanizării agricole, caracterizată prin integrarea </a:t>
            </a:r>
            <a:r>
              <a:rPr lang="ro-RO" b="1" dirty="0">
                <a:latin typeface="Times New Roman" panose="02020603050405020304" pitchFamily="18" charset="0"/>
                <a:cs typeface="Times New Roman" panose="02020603050405020304" pitchFamily="18" charset="0"/>
              </a:rPr>
              <a:t>tehnologiilor digitale, a sistemelor de poziționare globală (GPS), a senzorilor și a sistemelor informatice</a:t>
            </a:r>
            <a:r>
              <a:rPr lang="ro-RO" dirty="0">
                <a:latin typeface="Times New Roman" panose="02020603050405020304" pitchFamily="18" charset="0"/>
                <a:cs typeface="Times New Roman" panose="02020603050405020304" pitchFamily="18" charset="0"/>
              </a:rPr>
              <a:t> în exploatarea mașinilor agricole. Conceptul de </a:t>
            </a:r>
            <a:r>
              <a:rPr lang="ro-RO" b="1" dirty="0">
                <a:latin typeface="Times New Roman" panose="02020603050405020304" pitchFamily="18" charset="0"/>
                <a:cs typeface="Times New Roman" panose="02020603050405020304" pitchFamily="18" charset="0"/>
              </a:rPr>
              <a:t>agricultură de precizie</a:t>
            </a:r>
            <a:r>
              <a:rPr lang="ro-RO" dirty="0">
                <a:latin typeface="Times New Roman" panose="02020603050405020304" pitchFamily="18" charset="0"/>
                <a:cs typeface="Times New Roman" panose="02020603050405020304" pitchFamily="18" charset="0"/>
              </a:rPr>
              <a:t> sau </a:t>
            </a:r>
            <a:r>
              <a:rPr lang="ro-RO" b="1" dirty="0">
                <a:latin typeface="Times New Roman" panose="02020603050405020304" pitchFamily="18" charset="0"/>
                <a:cs typeface="Times New Roman" panose="02020603050405020304" pitchFamily="18" charset="0"/>
              </a:rPr>
              <a:t>Agricultura 4.0 </a:t>
            </a:r>
            <a:r>
              <a:rPr lang="ro-RO" dirty="0">
                <a:latin typeface="Times New Roman" panose="02020603050405020304" pitchFamily="18" charset="0"/>
                <a:cs typeface="Times New Roman" panose="02020603050405020304" pitchFamily="18" charset="0"/>
              </a:rPr>
              <a:t>a apărut ca răspuns la necesitatea optimizării utilizării resurselor, creșterii productivității și reducerii impactului asupra mediului. În această perioadă, mecanizarea lucrărilor din agricultură a evoluat de la utilizarea mașinilor agricole simple la </a:t>
            </a:r>
            <a:r>
              <a:rPr lang="ro-RO" b="1" dirty="0">
                <a:latin typeface="Times New Roman" panose="02020603050405020304" pitchFamily="18" charset="0"/>
                <a:cs typeface="Times New Roman" panose="02020603050405020304" pitchFamily="18" charset="0"/>
              </a:rPr>
              <a:t>sisteme integrate de management al exploatațiilor agricole</a:t>
            </a:r>
            <a:r>
              <a:rPr lang="ro-RO" dirty="0">
                <a:latin typeface="Times New Roman" panose="02020603050405020304" pitchFamily="18" charset="0"/>
                <a:cs typeface="Times New Roman" panose="02020603050405020304" pitchFamily="18" charset="0"/>
              </a:rPr>
              <a:t>, în care utilajele devin platforme tehnologice </a:t>
            </a:r>
            <a:r>
              <a:rPr lang="ro-RO" dirty="0" smtClean="0">
                <a:latin typeface="Times New Roman" panose="02020603050405020304" pitchFamily="18" charset="0"/>
                <a:cs typeface="Times New Roman" panose="02020603050405020304" pitchFamily="18" charset="0"/>
              </a:rPr>
              <a:t>mecatronice capabile </a:t>
            </a:r>
            <a:r>
              <a:rPr lang="ro-RO" dirty="0">
                <a:latin typeface="Times New Roman" panose="02020603050405020304" pitchFamily="18" charset="0"/>
                <a:cs typeface="Times New Roman" panose="02020603050405020304" pitchFamily="18" charset="0"/>
              </a:rPr>
              <a:t>să colecteze, proceseze și </a:t>
            </a:r>
            <a:r>
              <a:rPr lang="ro-RO" dirty="0" smtClean="0">
                <a:latin typeface="Times New Roman" panose="02020603050405020304" pitchFamily="18" charset="0"/>
                <a:cs typeface="Times New Roman" panose="02020603050405020304" pitchFamily="18" charset="0"/>
              </a:rPr>
              <a:t>să utilizeze </a:t>
            </a:r>
            <a:r>
              <a:rPr lang="ro-RO" dirty="0">
                <a:latin typeface="Times New Roman" panose="02020603050405020304" pitchFamily="18" charset="0"/>
                <a:cs typeface="Times New Roman" panose="02020603050405020304" pitchFamily="18" charset="0"/>
              </a:rPr>
              <a:t>date în timp real, remarcându-se următoarele progrese:</a:t>
            </a:r>
          </a:p>
        </p:txBody>
      </p:sp>
      <p:sp>
        <p:nvSpPr>
          <p:cNvPr id="10" name="Rectangle 9"/>
          <p:cNvSpPr>
            <a:spLocks noChangeArrowheads="1"/>
          </p:cNvSpPr>
          <p:nvPr/>
        </p:nvSpPr>
        <p:spPr bwMode="auto">
          <a:xfrm>
            <a:off x="4076701" y="4577834"/>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eaLnBrk="0" fontAlgn="base" hangingPunct="0">
              <a:spcBef>
                <a:spcPct val="0"/>
              </a:spcBef>
              <a:spcAft>
                <a:spcPct val="0"/>
              </a:spcAft>
              <a:buFontTx/>
              <a:buChar char="•"/>
            </a:pPr>
            <a:endParaRPr lang="en-US" altLang="en-US" dirty="0">
              <a:latin typeface="Arial" panose="020B0604020202020204" pitchFamily="34" charset="0"/>
            </a:endParaRPr>
          </a:p>
        </p:txBody>
      </p:sp>
      <p:sp>
        <p:nvSpPr>
          <p:cNvPr id="19" name="Rectangle 18"/>
          <p:cNvSpPr/>
          <p:nvPr/>
        </p:nvSpPr>
        <p:spPr>
          <a:xfrm>
            <a:off x="194321" y="3113172"/>
            <a:ext cx="7019925" cy="1200329"/>
          </a:xfrm>
          <a:prstGeom prst="rect">
            <a:avLst/>
          </a:prstGeom>
          <a:solidFill>
            <a:schemeClr val="accent4">
              <a:lumMod val="20000"/>
              <a:lumOff val="80000"/>
            </a:schemeClr>
          </a:solidFill>
        </p:spPr>
        <p:txBody>
          <a:bodyPr wrap="square">
            <a:spAutoFit/>
          </a:bodyPr>
          <a:lstStyle/>
          <a:p>
            <a:pPr algn="just" eaLnBrk="0" fontAlgn="base" hangingPunct="0">
              <a:spcBef>
                <a:spcPct val="0"/>
              </a:spcBef>
              <a:spcAft>
                <a:spcPct val="0"/>
              </a:spcAft>
            </a:pPr>
            <a:r>
              <a:rPr lang="ro-RO" b="1" dirty="0">
                <a:latin typeface="Times New Roman" panose="02020603050405020304" pitchFamily="18" charset="0"/>
                <a:cs typeface="Times New Roman" panose="02020603050405020304" pitchFamily="18" charset="0"/>
              </a:rPr>
              <a:t>a. Tractoarele devin platforme mecatronice complexe</a:t>
            </a:r>
            <a:r>
              <a:rPr lang="ro-RO" dirty="0">
                <a:latin typeface="Times New Roman" panose="02020603050405020304" pitchFamily="18" charset="0"/>
                <a:cs typeface="Times New Roman" panose="02020603050405020304" pitchFamily="18" charset="0"/>
              </a:rPr>
              <a:t>, cu: motoare și transmisii controlate electronic; sisteme CAN-BUS; terminale ISOBUS; sisteme telematice; sisteme de autoghidare prin GPS</a:t>
            </a:r>
            <a:r>
              <a:rPr lang="ro-RO" altLang="en-US" dirty="0">
                <a:latin typeface="Times New Roman" panose="02020603050405020304" pitchFamily="18" charset="0"/>
                <a:cs typeface="Times New Roman" panose="02020603050405020304" pitchFamily="18" charset="0"/>
              </a:rPr>
              <a:t>; sisteme de trafic controlat </a:t>
            </a:r>
            <a:r>
              <a:rPr lang="ro-RO" b="1" dirty="0">
                <a:latin typeface="Times New Roman" panose="02020603050405020304" pitchFamily="18" charset="0"/>
                <a:cs typeface="Times New Roman" panose="02020603050405020304" pitchFamily="18" charset="0"/>
              </a:rPr>
              <a:t>(CTF),</a:t>
            </a:r>
            <a:r>
              <a:rPr lang="ro-RO" altLang="en-US" dirty="0">
                <a:latin typeface="Times New Roman" panose="02020603050405020304" pitchFamily="18" charset="0"/>
                <a:cs typeface="Times New Roman" panose="02020603050405020304" pitchFamily="18" charset="0"/>
              </a:rPr>
              <a:t> </a:t>
            </a:r>
            <a:r>
              <a:rPr lang="ro-RO" dirty="0" smtClean="0">
                <a:latin typeface="Times New Roman" panose="02020603050405020304" pitchFamily="18" charset="0"/>
                <a:cs typeface="Times New Roman" panose="02020603050405020304" pitchFamily="18" charset="0"/>
              </a:rPr>
              <a:t>cu stații RTK și </a:t>
            </a:r>
            <a:r>
              <a:rPr lang="ro-RO" dirty="0">
                <a:latin typeface="Times New Roman" panose="02020603050405020304" pitchFamily="18" charset="0"/>
                <a:cs typeface="Times New Roman" panose="02020603050405020304" pitchFamily="18" charset="0"/>
              </a:rPr>
              <a:t>precizie de 2 -3 cm</a:t>
            </a:r>
            <a:r>
              <a:rPr lang="ro-RO" b="1" dirty="0">
                <a:latin typeface="Times New Roman" panose="02020603050405020304" pitchFamily="18" charset="0"/>
                <a:cs typeface="Times New Roman" panose="02020603050405020304" pitchFamily="18" charset="0"/>
              </a:rPr>
              <a:t>;</a:t>
            </a:r>
          </a:p>
        </p:txBody>
      </p:sp>
      <p:sp>
        <p:nvSpPr>
          <p:cNvPr id="20" name="Rectangle 19"/>
          <p:cNvSpPr/>
          <p:nvPr/>
        </p:nvSpPr>
        <p:spPr>
          <a:xfrm>
            <a:off x="6091764" y="5586575"/>
            <a:ext cx="5857178" cy="923330"/>
          </a:xfrm>
          <a:prstGeom prst="rect">
            <a:avLst/>
          </a:prstGeom>
          <a:solidFill>
            <a:schemeClr val="accent2">
              <a:lumMod val="20000"/>
              <a:lumOff val="80000"/>
            </a:schemeClr>
          </a:solidFill>
        </p:spPr>
        <p:txBody>
          <a:bodyPr wrap="square">
            <a:spAutoFit/>
          </a:bodyPr>
          <a:lstStyle/>
          <a:p>
            <a:pPr lvl="0" algn="just" eaLnBrk="0" fontAlgn="base" hangingPunct="0">
              <a:spcBef>
                <a:spcPct val="0"/>
              </a:spcBef>
              <a:spcAft>
                <a:spcPct val="0"/>
              </a:spcAft>
            </a:pPr>
            <a:r>
              <a:rPr lang="ro-RO" b="1" dirty="0">
                <a:latin typeface="Times New Roman" panose="02020603050405020304" pitchFamily="18" charset="0"/>
                <a:cs typeface="Times New Roman" panose="02020603050405020304" pitchFamily="18" charset="0"/>
              </a:rPr>
              <a:t>b. Combinele </a:t>
            </a:r>
            <a:r>
              <a:rPr lang="ro-RO" b="1" dirty="0" smtClean="0">
                <a:latin typeface="Times New Roman" panose="02020603050405020304" pitchFamily="18" charset="0"/>
                <a:cs typeface="Times New Roman" panose="02020603050405020304" pitchFamily="18" charset="0"/>
              </a:rPr>
              <a:t>de recoltare sunt </a:t>
            </a:r>
            <a:r>
              <a:rPr lang="ro-RO" b="1" dirty="0">
                <a:latin typeface="Times New Roman" panose="02020603050405020304" pitchFamily="18" charset="0"/>
                <a:cs typeface="Times New Roman" panose="02020603050405020304" pitchFamily="18" charset="0"/>
              </a:rPr>
              <a:t>echipate cu sisteme de cuantificare a producției </a:t>
            </a:r>
            <a:r>
              <a:rPr lang="ro-RO" dirty="0">
                <a:latin typeface="Times New Roman" panose="02020603050405020304" pitchFamily="18" charset="0"/>
                <a:cs typeface="Times New Roman" panose="02020603050405020304" pitchFamily="18" charset="0"/>
              </a:rPr>
              <a:t>(</a:t>
            </a:r>
            <a:r>
              <a:rPr lang="ro-RO" dirty="0" err="1">
                <a:latin typeface="Times New Roman" panose="02020603050405020304" pitchFamily="18" charset="0"/>
                <a:cs typeface="Times New Roman" panose="02020603050405020304" pitchFamily="18" charset="0"/>
              </a:rPr>
              <a:t>Yield</a:t>
            </a:r>
            <a:r>
              <a:rPr lang="ro-RO" dirty="0">
                <a:latin typeface="Times New Roman" panose="02020603050405020304" pitchFamily="18" charset="0"/>
                <a:cs typeface="Times New Roman" panose="02020603050405020304" pitchFamily="18" charset="0"/>
              </a:rPr>
              <a:t> Monitoring</a:t>
            </a:r>
            <a:r>
              <a:rPr lang="ro-RO" dirty="0" smtClean="0">
                <a:latin typeface="Times New Roman" panose="02020603050405020304" pitchFamily="18" charset="0"/>
                <a:cs typeface="Times New Roman" panose="02020603050405020304" pitchFamily="18" charset="0"/>
              </a:rPr>
              <a:t>) și </a:t>
            </a:r>
            <a:r>
              <a:rPr lang="ro-RO" dirty="0">
                <a:latin typeface="Times New Roman" panose="02020603050405020304" pitchFamily="18" charset="0"/>
                <a:cs typeface="Times New Roman" panose="02020603050405020304" pitchFamily="18" charset="0"/>
              </a:rPr>
              <a:t>generarea </a:t>
            </a:r>
            <a:r>
              <a:rPr lang="ro-RO" b="1" dirty="0">
                <a:latin typeface="Times New Roman" panose="02020603050405020304" pitchFamily="18" charset="0"/>
                <a:cs typeface="Times New Roman" panose="02020603050405020304" pitchFamily="18" charset="0"/>
              </a:rPr>
              <a:t>hărților de producție (</a:t>
            </a:r>
            <a:r>
              <a:rPr lang="ro-RO" b="1" dirty="0" err="1">
                <a:latin typeface="Times New Roman" panose="02020603050405020304" pitchFamily="18" charset="0"/>
                <a:cs typeface="Times New Roman" panose="02020603050405020304" pitchFamily="18" charset="0"/>
              </a:rPr>
              <a:t>Yield</a:t>
            </a:r>
            <a:r>
              <a:rPr lang="ro-RO" b="1"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Maps</a:t>
            </a:r>
            <a:r>
              <a:rPr lang="ro-RO" b="1" dirty="0">
                <a:latin typeface="Times New Roman" panose="02020603050405020304" pitchFamily="18" charset="0"/>
                <a:cs typeface="Times New Roman" panose="02020603050405020304" pitchFamily="18" charset="0"/>
              </a:rPr>
              <a:t>);</a:t>
            </a:r>
          </a:p>
        </p:txBody>
      </p:sp>
      <p:pic>
        <p:nvPicPr>
          <p:cNvPr id="27" name="Picture 26"/>
          <p:cNvPicPr>
            <a:picLocks noChangeAspect="1"/>
          </p:cNvPicPr>
          <p:nvPr/>
        </p:nvPicPr>
        <p:blipFill>
          <a:blip r:embed="rId2"/>
          <a:stretch>
            <a:fillRect/>
          </a:stretch>
        </p:blipFill>
        <p:spPr>
          <a:xfrm>
            <a:off x="1058112" y="4313501"/>
            <a:ext cx="3857818" cy="2545365"/>
          </a:xfrm>
          <a:prstGeom prst="rect">
            <a:avLst/>
          </a:prstGeom>
        </p:spPr>
      </p:pic>
      <p:pic>
        <p:nvPicPr>
          <p:cNvPr id="30" name="Picture 29"/>
          <p:cNvPicPr>
            <a:picLocks noChangeAspect="1"/>
          </p:cNvPicPr>
          <p:nvPr/>
        </p:nvPicPr>
        <p:blipFill>
          <a:blip r:embed="rId3"/>
          <a:stretch>
            <a:fillRect/>
          </a:stretch>
        </p:blipFill>
        <p:spPr>
          <a:xfrm>
            <a:off x="7360106" y="3001927"/>
            <a:ext cx="4666038" cy="2039021"/>
          </a:xfrm>
          <a:prstGeom prst="rect">
            <a:avLst/>
          </a:prstGeom>
        </p:spPr>
      </p:pic>
    </p:spTree>
    <p:extLst>
      <p:ext uri="{BB962C8B-B14F-4D97-AF65-F5344CB8AC3E}">
        <p14:creationId xmlns:p14="http://schemas.microsoft.com/office/powerpoint/2010/main" val="6116833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447675" y="743945"/>
            <a:ext cx="6981825" cy="1200329"/>
          </a:xfrm>
          <a:prstGeom prst="rect">
            <a:avLst/>
          </a:prstGeom>
          <a:solidFill>
            <a:schemeClr val="accent3">
              <a:lumMod val="20000"/>
              <a:lumOff val="80000"/>
            </a:schemeClr>
          </a:solidFill>
        </p:spPr>
        <p:txBody>
          <a:bodyPr wrap="square">
            <a:spAutoFit/>
          </a:bodyPr>
          <a:lstStyle/>
          <a:p>
            <a:pPr lvl="0" algn="just" eaLnBrk="0" fontAlgn="base" hangingPunct="0">
              <a:spcBef>
                <a:spcPct val="0"/>
              </a:spcBef>
              <a:spcAft>
                <a:spcPct val="0"/>
              </a:spcAft>
            </a:pPr>
            <a:r>
              <a:rPr lang="ro-RO" b="1" dirty="0">
                <a:latin typeface="Times New Roman" panose="02020603050405020304" pitchFamily="18" charset="0"/>
                <a:cs typeface="Times New Roman" panose="02020603050405020304" pitchFamily="18" charset="0"/>
              </a:rPr>
              <a:t>c. Tehnologii aplicare a inputurilor cu rată variabilă (</a:t>
            </a:r>
            <a:r>
              <a:rPr lang="ro-RO" b="1" dirty="0" err="1">
                <a:latin typeface="Times New Roman" panose="02020603050405020304" pitchFamily="18" charset="0"/>
                <a:cs typeface="Times New Roman" panose="02020603050405020304" pitchFamily="18" charset="0"/>
              </a:rPr>
              <a:t>Variable</a:t>
            </a:r>
            <a:r>
              <a:rPr lang="ro-RO" b="1" dirty="0">
                <a:latin typeface="Times New Roman" panose="02020603050405020304" pitchFamily="18" charset="0"/>
                <a:cs typeface="Times New Roman" panose="02020603050405020304" pitchFamily="18" charset="0"/>
              </a:rPr>
              <a:t> Rate Technology – VRT) </a:t>
            </a:r>
            <a:r>
              <a:rPr lang="ro-RO" dirty="0">
                <a:latin typeface="Times New Roman" panose="02020603050405020304" pitchFamily="18" charset="0"/>
                <a:cs typeface="Times New Roman" panose="02020603050405020304" pitchFamily="18" charset="0"/>
              </a:rPr>
              <a:t>în funcție de condițiile și cerințele  fiecărei zone din parcelă, folosind: semănători cu rată variabilă; mașini de fertilizat cu rată variabilă;</a:t>
            </a:r>
          </a:p>
        </p:txBody>
      </p:sp>
      <p:pic>
        <p:nvPicPr>
          <p:cNvPr id="2062" name="Picture 14" descr="https://img.freepik.com/premium-photo/30-aicontrolled-agricultural-drones-monitoring-crop-health-highquality-realistic-precision-farming-remote-sensing-technology-futuristic-farming-practices-2-crop-imaging-disease-detection_1310094-891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0" y="4122576"/>
            <a:ext cx="4657726" cy="26116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33376" y="5204268"/>
            <a:ext cx="6896101" cy="1200329"/>
          </a:xfrm>
          <a:prstGeom prst="rect">
            <a:avLst/>
          </a:prstGeom>
          <a:solidFill>
            <a:schemeClr val="accent1">
              <a:lumMod val="20000"/>
              <a:lumOff val="80000"/>
            </a:schemeClr>
          </a:solidFill>
        </p:spPr>
        <p:txBody>
          <a:bodyPr wrap="square">
            <a:spAutoFit/>
          </a:bodyPr>
          <a:lstStyle/>
          <a:p>
            <a:r>
              <a:rPr lang="ro-RO" altLang="en-US" b="1" dirty="0">
                <a:latin typeface="Times New Roman" panose="02020603050405020304" pitchFamily="18" charset="0"/>
                <a:cs typeface="Times New Roman" panose="02020603050405020304" pitchFamily="18" charset="0"/>
              </a:rPr>
              <a:t>e. Utilizarea </a:t>
            </a:r>
            <a:r>
              <a:rPr lang="ro-RO" altLang="en-US" b="1" dirty="0" err="1">
                <a:latin typeface="Times New Roman" panose="02020603050405020304" pitchFamily="18" charset="0"/>
                <a:cs typeface="Times New Roman" panose="02020603050405020304" pitchFamily="18" charset="0"/>
              </a:rPr>
              <a:t>dronelor</a:t>
            </a:r>
            <a:r>
              <a:rPr lang="ro-RO" altLang="en-US" b="1" dirty="0">
                <a:latin typeface="Times New Roman" panose="02020603050405020304" pitchFamily="18" charset="0"/>
                <a:cs typeface="Times New Roman" panose="02020603050405020304" pitchFamily="18" charset="0"/>
              </a:rPr>
              <a:t> și a teledetecției pentru</a:t>
            </a:r>
            <a:r>
              <a:rPr lang="ro-RO" altLang="en-US" dirty="0">
                <a:latin typeface="Times New Roman" panose="02020603050405020304" pitchFamily="18" charset="0"/>
                <a:cs typeface="Times New Roman" panose="02020603050405020304" pitchFamily="18" charset="0"/>
              </a:rPr>
              <a:t>: monitorizarea stării culturilor; detectarea stresului hidric; evaluarea atacului de boli și dăunători; realizarea hărților NDVI </a:t>
            </a:r>
            <a:r>
              <a:rPr lang="ro-RO" dirty="0">
                <a:latin typeface="Times New Roman" panose="02020603050405020304" pitchFamily="18" charset="0"/>
                <a:cs typeface="Times New Roman" panose="02020603050405020304" pitchFamily="18" charset="0"/>
              </a:rPr>
              <a:t>(</a:t>
            </a:r>
            <a:r>
              <a:rPr lang="ro-RO" dirty="0" err="1">
                <a:latin typeface="Times New Roman" panose="02020603050405020304" pitchFamily="18" charset="0"/>
                <a:cs typeface="Times New Roman" panose="02020603050405020304" pitchFamily="18" charset="0"/>
              </a:rPr>
              <a:t>Normalized</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Difference</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Vegetation</a:t>
            </a:r>
            <a:r>
              <a:rPr lang="ro-RO" dirty="0">
                <a:latin typeface="Times New Roman" panose="02020603050405020304" pitchFamily="18" charset="0"/>
                <a:cs typeface="Times New Roman" panose="02020603050405020304" pitchFamily="18" charset="0"/>
              </a:rPr>
              <a:t> Index</a:t>
            </a:r>
            <a:r>
              <a:rPr lang="ro-RO" dirty="0" smtClean="0">
                <a:latin typeface="Times New Roman" panose="02020603050405020304" pitchFamily="18" charset="0"/>
                <a:cs typeface="Times New Roman" panose="02020603050405020304" pitchFamily="18" charset="0"/>
              </a:rPr>
              <a:t>) etc.</a:t>
            </a:r>
            <a:endParaRPr lang="ro-RO" dirty="0">
              <a:latin typeface="Times New Roman" panose="02020603050405020304" pitchFamily="18" charset="0"/>
              <a:cs typeface="Times New Roman" panose="02020603050405020304" pitchFamily="18" charset="0"/>
            </a:endParaRPr>
          </a:p>
        </p:txBody>
      </p:sp>
      <p:sp>
        <p:nvSpPr>
          <p:cNvPr id="4" name="Rectangle 3"/>
          <p:cNvSpPr/>
          <p:nvPr/>
        </p:nvSpPr>
        <p:spPr>
          <a:xfrm>
            <a:off x="5524500" y="3112606"/>
            <a:ext cx="6667500" cy="923330"/>
          </a:xfrm>
          <a:prstGeom prst="rect">
            <a:avLst/>
          </a:prstGeom>
          <a:solidFill>
            <a:schemeClr val="accent2">
              <a:lumMod val="20000"/>
              <a:lumOff val="80000"/>
            </a:schemeClr>
          </a:solidFill>
        </p:spPr>
        <p:txBody>
          <a:bodyPr wrap="square">
            <a:spAutoFit/>
          </a:bodyPr>
          <a:lstStyle/>
          <a:p>
            <a:pPr lvl="0" algn="just" eaLnBrk="0" fontAlgn="base" hangingPunct="0">
              <a:spcBef>
                <a:spcPct val="0"/>
              </a:spcBef>
              <a:spcAft>
                <a:spcPct val="0"/>
              </a:spcAft>
            </a:pPr>
            <a:r>
              <a:rPr lang="ro-RO" b="1" dirty="0">
                <a:latin typeface="Times New Roman" panose="02020603050405020304" pitchFamily="18" charset="0"/>
                <a:cs typeface="Times New Roman" panose="02020603050405020304" pitchFamily="18" charset="0"/>
              </a:rPr>
              <a:t>d. Mașini de erbicidat dotate cu pulverizatoare inteligente și </a:t>
            </a:r>
            <a:r>
              <a:rPr lang="ro-RO" dirty="0">
                <a:latin typeface="Times New Roman" panose="02020603050405020304" pitchFamily="18" charset="0"/>
                <a:cs typeface="Times New Roman" panose="02020603050405020304" pitchFamily="18" charset="0"/>
              </a:rPr>
              <a:t>senzori optici pentru detectarea buruienilor, cu dispersarea pesticidelor doar acolo unde este necesar. </a:t>
            </a:r>
          </a:p>
        </p:txBody>
      </p:sp>
      <p:pic>
        <p:nvPicPr>
          <p:cNvPr id="1026" name="Picture 2" descr="WEED-IT - Agrifac 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76" y="2433157"/>
            <a:ext cx="4879975" cy="25162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ertilizarea de precizie și tehnologia cu rată variabilă - Agro Web Syste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3325" y="498180"/>
            <a:ext cx="3505201" cy="25821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33376" y="151760"/>
            <a:ext cx="11763092" cy="430887"/>
          </a:xfrm>
          <a:prstGeom prst="rect">
            <a:avLst/>
          </a:prstGeom>
          <a:solidFill>
            <a:schemeClr val="accent2">
              <a:lumMod val="60000"/>
              <a:lumOff val="40000"/>
            </a:schemeClr>
          </a:solidFill>
        </p:spPr>
        <p:txBody>
          <a:bodyPr wrap="none">
            <a:spAutoFit/>
          </a:bodyPr>
          <a:lstStyle/>
          <a:p>
            <a:r>
              <a:rPr lang="ro-RO" sz="2200" b="1" dirty="0">
                <a:latin typeface="Times New Roman" panose="02020603050405020304" pitchFamily="18" charset="0"/>
                <a:cs typeface="Times New Roman" panose="02020603050405020304" pitchFamily="18" charset="0"/>
              </a:rPr>
              <a:t>6. MECANIZAREA PENTRU AGRICULTURA DE PRECIZIE (2000–2020</a:t>
            </a:r>
            <a:r>
              <a:rPr lang="ro-RO" sz="2200" b="1" dirty="0" smtClean="0">
                <a:latin typeface="Times New Roman" panose="02020603050405020304" pitchFamily="18" charset="0"/>
                <a:cs typeface="Times New Roman" panose="02020603050405020304" pitchFamily="18" charset="0"/>
              </a:rPr>
              <a:t>), Agricultura 4.0 (II)</a:t>
            </a:r>
            <a:endParaRPr lang="ro-RO"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73518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obotică de câmp&#10;&#10;Recoltare&#10;&#10;Pulverizare de precizie&#10;&#10;Plantare de precizie&#10;&#10;Observație&#10;&#10;Rezultate&#10;&#10;Aplicare&#10;&#10;GNSS&#10;&#10;Stocarea și procesarea datelor&#10;&#10;Analiză&#10;&#10;Planificare&#10;&#10;Hărți de randament și buruieni&#10;&#10;Hărți de prescripție&#10;&#10;((&#10;&#10;Fertilizare de precizie&#10;&#10;Tehnologia informației și comunicațiil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stretch>
            <a:fillRect/>
          </a:stretch>
        </p:blipFill>
        <p:spPr>
          <a:xfrm>
            <a:off x="1304925" y="1287427"/>
            <a:ext cx="10183703" cy="5570573"/>
          </a:xfrm>
          <a:prstGeom prst="rect">
            <a:avLst/>
          </a:prstGeom>
        </p:spPr>
      </p:pic>
      <p:sp>
        <p:nvSpPr>
          <p:cNvPr id="6" name="Rectangle 5"/>
          <p:cNvSpPr/>
          <p:nvPr/>
        </p:nvSpPr>
        <p:spPr>
          <a:xfrm>
            <a:off x="3095352" y="642180"/>
            <a:ext cx="5448864" cy="523220"/>
          </a:xfrm>
          <a:prstGeom prst="rect">
            <a:avLst/>
          </a:prstGeom>
          <a:solidFill>
            <a:schemeClr val="accent1">
              <a:lumMod val="20000"/>
              <a:lumOff val="80000"/>
            </a:schemeClr>
          </a:solidFill>
        </p:spPr>
        <p:txBody>
          <a:bodyPr wrap="none" lIns="91440" tIns="45720" rIns="91440" bIns="45720">
            <a:spAutoFit/>
          </a:bodyPr>
          <a:lstStyle/>
          <a:p>
            <a:pPr algn="ctr"/>
            <a:r>
              <a:rPr lang="ro-RO" sz="28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Algoritmul agriculturii de precizie</a:t>
            </a:r>
            <a:endParaRPr lang="en-US" sz="28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Rectangle 6"/>
          <p:cNvSpPr/>
          <p:nvPr/>
        </p:nvSpPr>
        <p:spPr>
          <a:xfrm>
            <a:off x="155575" y="160338"/>
            <a:ext cx="11966674" cy="430887"/>
          </a:xfrm>
          <a:prstGeom prst="rect">
            <a:avLst/>
          </a:prstGeom>
          <a:solidFill>
            <a:schemeClr val="accent2">
              <a:lumMod val="60000"/>
              <a:lumOff val="40000"/>
            </a:schemeClr>
          </a:solidFill>
        </p:spPr>
        <p:txBody>
          <a:bodyPr wrap="none">
            <a:spAutoFit/>
          </a:bodyPr>
          <a:lstStyle/>
          <a:p>
            <a:r>
              <a:rPr lang="ro-RO" sz="2200" b="1" dirty="0">
                <a:latin typeface="Times New Roman" panose="02020603050405020304" pitchFamily="18" charset="0"/>
                <a:cs typeface="Times New Roman" panose="02020603050405020304" pitchFamily="18" charset="0"/>
              </a:rPr>
              <a:t>6. MECANIZAREA PENTRU AGRICULTURA DE PRECIZIE (2000–2020</a:t>
            </a:r>
            <a:r>
              <a:rPr lang="ro-RO" sz="2200" b="1" dirty="0" smtClean="0">
                <a:latin typeface="Times New Roman" panose="02020603050405020304" pitchFamily="18" charset="0"/>
                <a:cs typeface="Times New Roman" panose="02020603050405020304" pitchFamily="18" charset="0"/>
              </a:rPr>
              <a:t>), Agricultura 4.0 (III)</a:t>
            </a:r>
            <a:endParaRPr lang="ro-RO"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34034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085328" y="809626"/>
            <a:ext cx="8628023" cy="5890966"/>
          </a:xfrm>
          <a:prstGeom prst="rect">
            <a:avLst/>
          </a:prstGeom>
        </p:spPr>
      </p:pic>
      <p:sp>
        <p:nvSpPr>
          <p:cNvPr id="2" name="Rectangle 1"/>
          <p:cNvSpPr/>
          <p:nvPr/>
        </p:nvSpPr>
        <p:spPr>
          <a:xfrm>
            <a:off x="142875" y="2886075"/>
            <a:ext cx="3162299" cy="1015663"/>
          </a:xfrm>
          <a:prstGeom prst="rect">
            <a:avLst/>
          </a:prstGeom>
          <a:solidFill>
            <a:schemeClr val="accent3">
              <a:lumMod val="20000"/>
              <a:lumOff val="80000"/>
            </a:schemeClr>
          </a:solidFill>
        </p:spPr>
        <p:txBody>
          <a:bodyPr wrap="square" lIns="91440" tIns="45720" rIns="91440" bIns="45720">
            <a:spAutoFit/>
          </a:bodyPr>
          <a:lstStyle/>
          <a:p>
            <a:pPr algn="ctr"/>
            <a:r>
              <a:rPr lang="ro-RO" sz="2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AVANTAJELE AGRICULTURII PRECIZIE</a:t>
            </a:r>
            <a:endParaRPr lang="en-US" sz="2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4" name="Rectangle 3"/>
          <p:cNvSpPr/>
          <p:nvPr/>
        </p:nvSpPr>
        <p:spPr>
          <a:xfrm>
            <a:off x="142875" y="161285"/>
            <a:ext cx="11857670" cy="430887"/>
          </a:xfrm>
          <a:prstGeom prst="rect">
            <a:avLst/>
          </a:prstGeom>
          <a:solidFill>
            <a:schemeClr val="accent2">
              <a:lumMod val="60000"/>
              <a:lumOff val="40000"/>
            </a:schemeClr>
          </a:solidFill>
        </p:spPr>
        <p:txBody>
          <a:bodyPr wrap="none">
            <a:spAutoFit/>
          </a:bodyPr>
          <a:lstStyle/>
          <a:p>
            <a:r>
              <a:rPr lang="ro-RO" sz="2200" b="1" dirty="0">
                <a:latin typeface="Times New Roman" panose="02020603050405020304" pitchFamily="18" charset="0"/>
                <a:cs typeface="Times New Roman" panose="02020603050405020304" pitchFamily="18" charset="0"/>
              </a:rPr>
              <a:t>6. MECANIZAREA PENTRU AGRICULTURA DE PRECIZIE (2000–2020</a:t>
            </a:r>
            <a:r>
              <a:rPr lang="ro-RO" sz="2200" b="1" dirty="0" smtClean="0">
                <a:latin typeface="Times New Roman" panose="02020603050405020304" pitchFamily="18" charset="0"/>
                <a:cs typeface="Times New Roman" panose="02020603050405020304" pitchFamily="18" charset="0"/>
              </a:rPr>
              <a:t>), Agricultura 4.0 (IV)</a:t>
            </a:r>
            <a:endParaRPr lang="ro-RO"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104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43560"/>
            <a:ext cx="12192000" cy="430887"/>
          </a:xfrm>
          <a:prstGeom prst="rect">
            <a:avLst/>
          </a:prstGeom>
          <a:solidFill>
            <a:schemeClr val="accent2">
              <a:lumMod val="60000"/>
              <a:lumOff val="40000"/>
            </a:schemeClr>
          </a:solidFill>
        </p:spPr>
        <p:txBody>
          <a:bodyPr wrap="square">
            <a:spAutoFit/>
          </a:bodyPr>
          <a:lstStyle/>
          <a:p>
            <a:pPr algn="ctr"/>
            <a:r>
              <a:rPr lang="en-US" sz="2200" b="1" dirty="0">
                <a:latin typeface="Times New Roman" panose="02020603050405020304" pitchFamily="18" charset="0"/>
                <a:cs typeface="Times New Roman" panose="02020603050405020304" pitchFamily="18" charset="0"/>
              </a:rPr>
              <a:t>7</a:t>
            </a:r>
            <a:r>
              <a:rPr lang="ro-RO" sz="2200" b="1" dirty="0">
                <a:latin typeface="Times New Roman" panose="02020603050405020304" pitchFamily="18" charset="0"/>
                <a:cs typeface="Times New Roman" panose="02020603050405020304" pitchFamily="18" charset="0"/>
              </a:rPr>
              <a:t>. MECANIZAREA PENTRU AGRICULTURA INTELIGENTĂ (</a:t>
            </a:r>
            <a:r>
              <a:rPr lang="ro-RO" sz="2200" b="1" dirty="0" smtClean="0">
                <a:latin typeface="Times New Roman" panose="02020603050405020304" pitchFamily="18" charset="0"/>
                <a:cs typeface="Times New Roman" panose="02020603050405020304" pitchFamily="18" charset="0"/>
              </a:rPr>
              <a:t>2020–2035) </a:t>
            </a:r>
            <a:r>
              <a:rPr lang="ro-RO" sz="2200" b="1" dirty="0">
                <a:latin typeface="Times New Roman" panose="02020603050405020304" pitchFamily="18" charset="0"/>
                <a:cs typeface="Times New Roman" panose="02020603050405020304" pitchFamily="18" charset="0"/>
              </a:rPr>
              <a:t>– Agricultura </a:t>
            </a:r>
            <a:r>
              <a:rPr lang="ro-RO" sz="2200" b="1" dirty="0" smtClean="0">
                <a:latin typeface="Times New Roman" panose="02020603050405020304" pitchFamily="18" charset="0"/>
                <a:cs typeface="Times New Roman" panose="02020603050405020304" pitchFamily="18" charset="0"/>
              </a:rPr>
              <a:t>5.0 (I)</a:t>
            </a:r>
            <a:endParaRPr lang="ro-RO" sz="2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04775" y="693944"/>
            <a:ext cx="11887199" cy="2139047"/>
          </a:xfrm>
          <a:prstGeom prst="rect">
            <a:avLst/>
          </a:prstGeom>
        </p:spPr>
        <p:txBody>
          <a:bodyPr wrap="square">
            <a:spAutoFit/>
          </a:bodyPr>
          <a:lstStyle/>
          <a:p>
            <a:pPr indent="447675" algn="just"/>
            <a:r>
              <a:rPr lang="ro-RO" sz="1900" dirty="0">
                <a:latin typeface="Times New Roman" panose="02020603050405020304" pitchFamily="18" charset="0"/>
                <a:cs typeface="Times New Roman" panose="02020603050405020304" pitchFamily="18" charset="0"/>
              </a:rPr>
              <a:t>Perioada </a:t>
            </a:r>
            <a:r>
              <a:rPr lang="ro-RO" sz="1900" b="1" dirty="0">
                <a:latin typeface="Times New Roman" panose="02020603050405020304" pitchFamily="18" charset="0"/>
                <a:cs typeface="Times New Roman" panose="02020603050405020304" pitchFamily="18" charset="0"/>
              </a:rPr>
              <a:t>2020–2026</a:t>
            </a:r>
            <a:r>
              <a:rPr lang="ro-RO" sz="1900" dirty="0">
                <a:latin typeface="Times New Roman" panose="02020603050405020304" pitchFamily="18" charset="0"/>
                <a:cs typeface="Times New Roman" panose="02020603050405020304" pitchFamily="18" charset="0"/>
              </a:rPr>
              <a:t> reprezintă etapa de maturizare a </a:t>
            </a:r>
            <a:r>
              <a:rPr lang="ro-RO" sz="1900" b="1" dirty="0">
                <a:latin typeface="Times New Roman" panose="02020603050405020304" pitchFamily="18" charset="0"/>
                <a:cs typeface="Times New Roman" panose="02020603050405020304" pitchFamily="18" charset="0"/>
              </a:rPr>
              <a:t>agriculturii de precizie</a:t>
            </a:r>
            <a:r>
              <a:rPr lang="ro-RO" sz="1900" dirty="0">
                <a:latin typeface="Times New Roman" panose="02020603050405020304" pitchFamily="18" charset="0"/>
                <a:cs typeface="Times New Roman" panose="02020603050405020304" pitchFamily="18" charset="0"/>
              </a:rPr>
              <a:t>, caracterizată prin integrarea lucrărilor de mecanizare clasice cu tehnologiile digitale avansate, prin folosirea: inteligenței artificială (AI), a senzorilor autonomi (</a:t>
            </a:r>
            <a:r>
              <a:rPr lang="ro-RO" sz="1900" dirty="0" err="1">
                <a:latin typeface="Times New Roman" panose="02020603050405020304" pitchFamily="18" charset="0"/>
                <a:cs typeface="Times New Roman" panose="02020603050405020304" pitchFamily="18" charset="0"/>
              </a:rPr>
              <a:t>IoT</a:t>
            </a:r>
            <a:r>
              <a:rPr lang="ro-RO" sz="1900" dirty="0">
                <a:latin typeface="Times New Roman" panose="02020603050405020304" pitchFamily="18" charset="0"/>
                <a:cs typeface="Times New Roman" panose="02020603050405020304" pitchFamily="18" charset="0"/>
              </a:rPr>
              <a:t>), a roboților și a sistemelor autonome. Aceste tehnologii transformă agricultura într-un s</a:t>
            </a:r>
            <a:r>
              <a:rPr lang="ro-RO" sz="1900" b="1" dirty="0">
                <a:latin typeface="Times New Roman" panose="02020603050405020304" pitchFamily="18" charset="0"/>
                <a:cs typeface="Times New Roman" panose="02020603050405020304" pitchFamily="18" charset="0"/>
              </a:rPr>
              <a:t>istem de control bazat pe date (Data-</a:t>
            </a:r>
            <a:r>
              <a:rPr lang="ro-RO" sz="1900" b="1" dirty="0" err="1">
                <a:latin typeface="Times New Roman" panose="02020603050405020304" pitchFamily="18" charset="0"/>
                <a:cs typeface="Times New Roman" panose="02020603050405020304" pitchFamily="18" charset="0"/>
              </a:rPr>
              <a:t>driven</a:t>
            </a:r>
            <a:r>
              <a:rPr lang="ro-RO" sz="1900" b="1" dirty="0">
                <a:latin typeface="Times New Roman" panose="02020603050405020304" pitchFamily="18" charset="0"/>
                <a:cs typeface="Times New Roman" panose="02020603050405020304" pitchFamily="18" charset="0"/>
              </a:rPr>
              <a:t> control </a:t>
            </a:r>
            <a:r>
              <a:rPr lang="ro-RO" sz="1900" b="1" dirty="0" err="1">
                <a:latin typeface="Times New Roman" panose="02020603050405020304" pitchFamily="18" charset="0"/>
                <a:cs typeface="Times New Roman" panose="02020603050405020304" pitchFamily="18" charset="0"/>
              </a:rPr>
              <a:t>systems</a:t>
            </a:r>
            <a:r>
              <a:rPr lang="ro-RO" sz="1900" b="1" dirty="0">
                <a:latin typeface="Times New Roman" panose="02020603050405020304" pitchFamily="18" charset="0"/>
                <a:cs typeface="Times New Roman" panose="02020603050405020304" pitchFamily="18" charset="0"/>
              </a:rPr>
              <a:t>)</a:t>
            </a:r>
            <a:r>
              <a:rPr lang="ro-RO" sz="1900" dirty="0">
                <a:latin typeface="Times New Roman" panose="02020603050405020304" pitchFamily="18" charset="0"/>
                <a:cs typeface="Times New Roman" panose="02020603050405020304" pitchFamily="18" charset="0"/>
              </a:rPr>
              <a:t>, în care deciziile  de tehnologie și lucrările agricole efectuate mecanizat sunt optimizate pe baza </a:t>
            </a:r>
            <a:r>
              <a:rPr lang="ro-RO" sz="1900" dirty="0" smtClean="0">
                <a:latin typeface="Times New Roman" panose="02020603050405020304" pitchFamily="18" charset="0"/>
                <a:cs typeface="Times New Roman" panose="02020603050405020304" pitchFamily="18" charset="0"/>
              </a:rPr>
              <a:t>rezultatelor </a:t>
            </a:r>
            <a:r>
              <a:rPr lang="ro-RO" sz="1900" dirty="0">
                <a:latin typeface="Times New Roman" panose="02020603050405020304" pitchFamily="18" charset="0"/>
                <a:cs typeface="Times New Roman" panose="02020603050405020304" pitchFamily="18" charset="0"/>
              </a:rPr>
              <a:t>colectate în timp real. În această etapă, mecanizarea nu urmărește doar creșterea capacității de lucru, ci și </a:t>
            </a:r>
            <a:r>
              <a:rPr lang="ro-RO" sz="1900" b="1" dirty="0">
                <a:latin typeface="Times New Roman" panose="02020603050405020304" pitchFamily="18" charset="0"/>
                <a:cs typeface="Times New Roman" panose="02020603050405020304" pitchFamily="18" charset="0"/>
              </a:rPr>
              <a:t>precizia intervențiilor la nivel micro-spațial</a:t>
            </a:r>
            <a:r>
              <a:rPr lang="ro-RO" sz="1900" dirty="0">
                <a:latin typeface="Times New Roman" panose="02020603050405020304" pitchFamily="18" charset="0"/>
                <a:cs typeface="Times New Roman" panose="02020603050405020304" pitchFamily="18" charset="0"/>
              </a:rPr>
              <a:t>, ceea ce permite aplicarea diferențiată și la timp a inputurilor (semințe, fertilizanți, pesticide, apă). </a:t>
            </a:r>
            <a:r>
              <a:rPr lang="ro-RO" sz="1900" dirty="0" smtClean="0">
                <a:latin typeface="Times New Roman" panose="02020603050405020304" pitchFamily="18" charset="0"/>
                <a:cs typeface="Times New Roman" panose="02020603050405020304" pitchFamily="18" charset="0"/>
              </a:rPr>
              <a:t>Principalele </a:t>
            </a:r>
            <a:r>
              <a:rPr lang="ro-RO" sz="1900" dirty="0">
                <a:latin typeface="Times New Roman" panose="02020603050405020304" pitchFamily="18" charset="0"/>
                <a:cs typeface="Times New Roman" panose="02020603050405020304" pitchFamily="18" charset="0"/>
              </a:rPr>
              <a:t>direcțiile ale mecanizării agriculturii inteligente:</a:t>
            </a:r>
          </a:p>
        </p:txBody>
      </p:sp>
      <p:sp>
        <p:nvSpPr>
          <p:cNvPr id="6" name="Rectangle 5"/>
          <p:cNvSpPr/>
          <p:nvPr/>
        </p:nvSpPr>
        <p:spPr>
          <a:xfrm>
            <a:off x="247650" y="2945479"/>
            <a:ext cx="11120438" cy="369332"/>
          </a:xfrm>
          <a:prstGeom prst="rect">
            <a:avLst/>
          </a:prstGeom>
          <a:solidFill>
            <a:schemeClr val="accent2">
              <a:lumMod val="20000"/>
              <a:lumOff val="80000"/>
            </a:schemeClr>
          </a:solidFill>
        </p:spPr>
        <p:txBody>
          <a:bodyPr wrap="square">
            <a:spAutoFit/>
          </a:bodyPr>
          <a:lstStyle/>
          <a:p>
            <a:pPr algn="just"/>
            <a:r>
              <a:rPr lang="ro-RO" b="1" dirty="0">
                <a:latin typeface="Times New Roman" panose="02020603050405020304" pitchFamily="18" charset="0"/>
                <a:cs typeface="Times New Roman" panose="02020603050405020304" pitchFamily="18" charset="0"/>
              </a:rPr>
              <a:t>1. Automatizarea și robotizarea lucrărilor agricole prin dezvoltarea de tractoare și mașini agricole autonome</a:t>
            </a:r>
          </a:p>
        </p:txBody>
      </p:sp>
      <p:pic>
        <p:nvPicPr>
          <p:cNvPr id="10" name="Picture 9"/>
          <p:cNvPicPr>
            <a:picLocks noChangeAspect="1"/>
          </p:cNvPicPr>
          <p:nvPr/>
        </p:nvPicPr>
        <p:blipFill>
          <a:blip r:embed="rId2"/>
          <a:stretch>
            <a:fillRect/>
          </a:stretch>
        </p:blipFill>
        <p:spPr>
          <a:xfrm>
            <a:off x="381000" y="3509098"/>
            <a:ext cx="5353050" cy="3220475"/>
          </a:xfrm>
          <a:prstGeom prst="rect">
            <a:avLst/>
          </a:prstGeom>
        </p:spPr>
      </p:pic>
      <p:pic>
        <p:nvPicPr>
          <p:cNvPr id="11" name="Picture 10"/>
          <p:cNvPicPr>
            <a:picLocks noChangeAspect="1"/>
          </p:cNvPicPr>
          <p:nvPr/>
        </p:nvPicPr>
        <p:blipFill>
          <a:blip r:embed="rId3"/>
          <a:stretch>
            <a:fillRect/>
          </a:stretch>
        </p:blipFill>
        <p:spPr>
          <a:xfrm>
            <a:off x="6048375" y="3427299"/>
            <a:ext cx="5989731" cy="3430701"/>
          </a:xfrm>
          <a:prstGeom prst="rect">
            <a:avLst/>
          </a:prstGeom>
        </p:spPr>
      </p:pic>
    </p:spTree>
    <p:extLst>
      <p:ext uri="{BB962C8B-B14F-4D97-AF65-F5344CB8AC3E}">
        <p14:creationId xmlns:p14="http://schemas.microsoft.com/office/powerpoint/2010/main" val="29708867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54233" y="693709"/>
            <a:ext cx="6137555" cy="2441759"/>
          </a:xfrm>
          <a:prstGeom prst="rect">
            <a:avLst/>
          </a:prstGeom>
          <a:solidFill>
            <a:schemeClr val="accent2">
              <a:lumMod val="20000"/>
              <a:lumOff val="80000"/>
            </a:schemeClr>
          </a:solidFill>
        </p:spPr>
        <p:txBody>
          <a:bodyPr wrap="square">
            <a:spAutoFit/>
          </a:bodyPr>
          <a:lstStyle/>
          <a:p>
            <a:pPr indent="457200" algn="just">
              <a:lnSpc>
                <a:spcPct val="107000"/>
              </a:lnSpc>
            </a:pPr>
            <a:r>
              <a:rPr lang="ro-RO" dirty="0" smtClean="0">
                <a:latin typeface="Arial" panose="020B0604020202020204" pitchFamily="34" charset="0"/>
                <a:ea typeface="Times New Roman" panose="02020603050405020304" pitchFamily="18" charset="0"/>
                <a:cs typeface="Arial" panose="020B0604020202020204" pitchFamily="34" charset="0"/>
              </a:rPr>
              <a:t>De a lungul istoriei mecanizarea a reprezentat una dintre cele mai mari transformări ale </a:t>
            </a:r>
            <a:r>
              <a:rPr lang="ro-RO" dirty="0" smtClean="0">
                <a:latin typeface="Arial" panose="020B0604020202020204" pitchFamily="34" charset="0"/>
                <a:cs typeface="Arial" panose="020B0604020202020204" pitchFamily="34" charset="0"/>
              </a:rPr>
              <a:t>economiei mondiale</a:t>
            </a:r>
            <a:r>
              <a:rPr lang="ro-RO" dirty="0" smtClean="0">
                <a:latin typeface="Arial" panose="020B0604020202020204" pitchFamily="34" charset="0"/>
                <a:ea typeface="Times New Roman" panose="02020603050405020304" pitchFamily="18" charset="0"/>
                <a:cs typeface="Arial" panose="020B0604020202020204" pitchFamily="34" charset="0"/>
              </a:rPr>
              <a:t>, iar în agricultură s-a schimbat fundamental modul și condiţiile de lucru. Prin efectuarea mecanizată a lucrărilor din agricultură s-a urmărit înlocuirea muncii manuale și a tracțiunii animalelor cu mașini și tehnologii, concomitent cu creșterea producției agricole, a productivității muncii și a eficienței economice. </a:t>
            </a:r>
            <a:endParaRPr lang="ro-RO" dirty="0">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2715101" y="76544"/>
            <a:ext cx="7855035" cy="461665"/>
          </a:xfrm>
          <a:prstGeom prst="rect">
            <a:avLst/>
          </a:prstGeom>
          <a:solidFill>
            <a:schemeClr val="accent2">
              <a:lumMod val="60000"/>
              <a:lumOff val="40000"/>
            </a:schemeClr>
          </a:solidFill>
        </p:spPr>
        <p:txBody>
          <a:bodyPr wrap="none">
            <a:spAutoFit/>
          </a:bodyPr>
          <a:lstStyle/>
          <a:p>
            <a:r>
              <a:rPr lang="ro-RO" sz="2400" b="1" i="1" dirty="0">
                <a:latin typeface="Times New Roman" panose="02020603050405020304" pitchFamily="18" charset="0"/>
                <a:ea typeface="Calibri" panose="020F0502020204030204" pitchFamily="34" charset="0"/>
              </a:rPr>
              <a:t>Rolul mecanizării și automatizării la dezvoltarea agriculturii</a:t>
            </a:r>
            <a:endParaRPr lang="ro-RO" sz="2400" b="1" dirty="0"/>
          </a:p>
        </p:txBody>
      </p:sp>
      <p:sp>
        <p:nvSpPr>
          <p:cNvPr id="10" name="Rectangle 9"/>
          <p:cNvSpPr/>
          <p:nvPr/>
        </p:nvSpPr>
        <p:spPr>
          <a:xfrm>
            <a:off x="140971" y="693709"/>
            <a:ext cx="5688418" cy="2442976"/>
          </a:xfrm>
          <a:prstGeom prst="rect">
            <a:avLst/>
          </a:prstGeom>
          <a:solidFill>
            <a:schemeClr val="accent3">
              <a:lumMod val="20000"/>
              <a:lumOff val="80000"/>
            </a:schemeClr>
          </a:solidFill>
        </p:spPr>
        <p:txBody>
          <a:bodyPr wrap="square">
            <a:spAutoFit/>
          </a:bodyPr>
          <a:lstStyle/>
          <a:p>
            <a:pPr indent="457200" algn="just">
              <a:lnSpc>
                <a:spcPct val="107000"/>
              </a:lnSpc>
            </a:pPr>
            <a:r>
              <a:rPr lang="ro-RO" dirty="0">
                <a:latin typeface="Arial" panose="020B0604020202020204" pitchFamily="34" charset="0"/>
                <a:ea typeface="Tahoma" panose="020B0604030504040204" pitchFamily="34" charset="0"/>
                <a:cs typeface="Arial" panose="020B0604020202020204" pitchFamily="34" charset="0"/>
              </a:rPr>
              <a:t>În ultimele două </a:t>
            </a:r>
            <a:r>
              <a:rPr lang="ro-RO" dirty="0" smtClean="0">
                <a:latin typeface="Arial" panose="020B0604020202020204" pitchFamily="34" charset="0"/>
                <a:ea typeface="Tahoma" panose="020B0604030504040204" pitchFamily="34" charset="0"/>
                <a:cs typeface="Arial" panose="020B0604020202020204" pitchFamily="34" charset="0"/>
              </a:rPr>
              <a:t>secole </a:t>
            </a:r>
            <a:r>
              <a:rPr lang="ro-RO" dirty="0">
                <a:latin typeface="Arial" panose="020B0604020202020204" pitchFamily="34" charset="0"/>
                <a:ea typeface="Tahoma" panose="020B0604030504040204" pitchFamily="34" charset="0"/>
                <a:cs typeface="Arial" panose="020B0604020202020204" pitchFamily="34" charset="0"/>
              </a:rPr>
              <a:t>agricultura a trecut de la practica tradițională, bazată pe </a:t>
            </a:r>
            <a:r>
              <a:rPr lang="ro-RO" dirty="0" smtClean="0">
                <a:latin typeface="Arial" panose="020B0604020202020204" pitchFamily="34" charset="0"/>
                <a:ea typeface="Tahoma" panose="020B0604030504040204" pitchFamily="34" charset="0"/>
                <a:cs typeface="Arial" panose="020B0604020202020204" pitchFamily="34" charset="0"/>
              </a:rPr>
              <a:t>utilizarea sculelor  rudimentare și a forței de munca familială, la </a:t>
            </a:r>
            <a:r>
              <a:rPr lang="ro-RO" dirty="0">
                <a:latin typeface="Arial" panose="020B0604020202020204" pitchFamily="34" charset="0"/>
                <a:ea typeface="Tahoma" panose="020B0604030504040204" pitchFamily="34" charset="0"/>
                <a:cs typeface="Arial" panose="020B0604020202020204" pitchFamily="34" charset="0"/>
              </a:rPr>
              <a:t>sisteme automatizate și inteligente. Această evoluţie a fost posibilă datorită progresului </a:t>
            </a:r>
            <a:r>
              <a:rPr lang="ro-RO" b="1" dirty="0">
                <a:latin typeface="Arial" panose="020B0604020202020204" pitchFamily="34" charset="0"/>
                <a:ea typeface="Tahoma" panose="020B0604030504040204" pitchFamily="34" charset="0"/>
                <a:cs typeface="Arial" panose="020B0604020202020204" pitchFamily="34" charset="0"/>
              </a:rPr>
              <a:t>ingineriei mecanice, tehnologiilor energetice, electronice și al celor digitale</a:t>
            </a:r>
            <a:r>
              <a:rPr lang="ro-RO" dirty="0">
                <a:latin typeface="Arial" panose="020B0604020202020204" pitchFamily="34" charset="0"/>
                <a:ea typeface="Tahoma" panose="020B0604030504040204" pitchFamily="34" charset="0"/>
                <a:cs typeface="Arial" panose="020B0604020202020204" pitchFamily="34" charset="0"/>
              </a:rPr>
              <a:t>. În dezvoltarea agriculturii sunt cunoscute următoarele etape</a:t>
            </a:r>
            <a:r>
              <a:rPr lang="ro-RO" dirty="0" smtClean="0">
                <a:latin typeface="Arial" panose="020B0604020202020204" pitchFamily="34" charset="0"/>
                <a:ea typeface="Tahoma" panose="020B0604030504040204" pitchFamily="34" charset="0"/>
                <a:cs typeface="Arial" panose="020B0604020202020204" pitchFamily="34" charset="0"/>
              </a:rPr>
              <a:t>:</a:t>
            </a:r>
            <a:endParaRPr lang="ro-RO"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65815" y="3136685"/>
            <a:ext cx="11568222" cy="3727208"/>
          </a:xfrm>
          <a:prstGeom prst="rect">
            <a:avLst/>
          </a:prstGeom>
        </p:spPr>
      </p:pic>
    </p:spTree>
    <p:extLst>
      <p:ext uri="{BB962C8B-B14F-4D97-AF65-F5344CB8AC3E}">
        <p14:creationId xmlns:p14="http://schemas.microsoft.com/office/powerpoint/2010/main" val="544421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4640" y="2715046"/>
            <a:ext cx="7979237" cy="1754326"/>
          </a:xfrm>
          <a:prstGeom prst="rect">
            <a:avLst/>
          </a:prstGeom>
          <a:solidFill>
            <a:schemeClr val="accent3">
              <a:lumMod val="20000"/>
              <a:lumOff val="80000"/>
            </a:schemeClr>
          </a:solidFill>
        </p:spPr>
        <p:txBody>
          <a:bodyPr wrap="square">
            <a:spAutoFit/>
          </a:bodyPr>
          <a:lstStyle/>
          <a:p>
            <a:pPr lvl="0" eaLnBrk="0" fontAlgn="base" hangingPunct="0">
              <a:spcBef>
                <a:spcPct val="0"/>
              </a:spcBef>
              <a:spcAft>
                <a:spcPct val="0"/>
              </a:spcAft>
            </a:pPr>
            <a:r>
              <a:rPr lang="ro-RO" altLang="en-US" b="1" dirty="0">
                <a:latin typeface="Times New Roman" panose="02020603050405020304" pitchFamily="18" charset="0"/>
                <a:cs typeface="Times New Roman" panose="02020603050405020304" pitchFamily="18" charset="0"/>
              </a:rPr>
              <a:t>3. </a:t>
            </a:r>
            <a:r>
              <a:rPr lang="ro-RO" altLang="en-US" b="1" dirty="0" smtClean="0">
                <a:latin typeface="Times New Roman" panose="02020603050405020304" pitchFamily="18" charset="0"/>
                <a:cs typeface="Times New Roman" panose="02020603050405020304" pitchFamily="18" charset="0"/>
              </a:rPr>
              <a:t>Extinderea inteligenței artificiale (IA) și a conceptului de învățare automată (</a:t>
            </a:r>
            <a:r>
              <a:rPr lang="ro-RO" altLang="en-US" b="1" dirty="0" err="1" smtClean="0">
                <a:latin typeface="Times New Roman" panose="02020603050405020304" pitchFamily="18" charset="0"/>
                <a:cs typeface="Times New Roman" panose="02020603050405020304" pitchFamily="18" charset="0"/>
              </a:rPr>
              <a:t>Machine</a:t>
            </a:r>
            <a:r>
              <a:rPr lang="ro-RO" altLang="en-US" b="1" dirty="0" smtClean="0">
                <a:latin typeface="Times New Roman" panose="02020603050405020304" pitchFamily="18" charset="0"/>
                <a:cs typeface="Times New Roman" panose="02020603050405020304" pitchFamily="18" charset="0"/>
              </a:rPr>
              <a:t> </a:t>
            </a:r>
            <a:r>
              <a:rPr lang="ro-RO" altLang="en-US" b="1" dirty="0" err="1" smtClean="0">
                <a:latin typeface="Times New Roman" panose="02020603050405020304" pitchFamily="18" charset="0"/>
                <a:cs typeface="Times New Roman" panose="02020603050405020304" pitchFamily="18" charset="0"/>
              </a:rPr>
              <a:t>Learning</a:t>
            </a:r>
            <a:r>
              <a:rPr lang="ro-RO" altLang="en-US" b="1" dirty="0" smtClean="0">
                <a:latin typeface="Times New Roman" panose="02020603050405020304" pitchFamily="18" charset="0"/>
                <a:cs typeface="Times New Roman" panose="02020603050405020304" pitchFamily="18" charset="0"/>
              </a:rPr>
              <a:t>), </a:t>
            </a:r>
            <a:r>
              <a:rPr lang="ro-RO" altLang="en-US" dirty="0" smtClean="0">
                <a:latin typeface="Times New Roman" panose="02020603050405020304" pitchFamily="18" charset="0"/>
                <a:cs typeface="Times New Roman" panose="02020603050405020304" pitchFamily="18" charset="0"/>
              </a:rPr>
              <a:t>prin care se realizează: procesarea unui volume uriaș de date (Big Data) pentru a programa cu precizie randamentele culturilor și perioadele optime de recoltare; monitorizarea sănătății plantelor prin utilizarea </a:t>
            </a:r>
            <a:r>
              <a:rPr lang="ro-RO" altLang="en-US" dirty="0" err="1" smtClean="0">
                <a:latin typeface="Times New Roman" panose="02020603050405020304" pitchFamily="18" charset="0"/>
                <a:cs typeface="Times New Roman" panose="02020603050405020304" pitchFamily="18" charset="0"/>
              </a:rPr>
              <a:t>dronelor</a:t>
            </a:r>
            <a:r>
              <a:rPr lang="ro-RO" altLang="en-US" dirty="0" smtClean="0">
                <a:latin typeface="Times New Roman" panose="02020603050405020304" pitchFamily="18" charset="0"/>
                <a:cs typeface="Times New Roman" panose="02020603050405020304" pitchFamily="18" charset="0"/>
              </a:rPr>
              <a:t> și mașinilor agricole pentru a identifica boli, dăunători sau deficiențe de </a:t>
            </a:r>
            <a:r>
              <a:rPr lang="ro-RO" altLang="en-US" dirty="0" err="1" smtClean="0">
                <a:latin typeface="Times New Roman" panose="02020603050405020304" pitchFamily="18" charset="0"/>
                <a:cs typeface="Times New Roman" panose="02020603050405020304" pitchFamily="18" charset="0"/>
              </a:rPr>
              <a:t>nutrienți</a:t>
            </a:r>
            <a:r>
              <a:rPr lang="ro-RO" altLang="en-US" dirty="0" smtClean="0">
                <a:latin typeface="Times New Roman" panose="02020603050405020304" pitchFamily="18" charset="0"/>
                <a:cs typeface="Times New Roman" panose="02020603050405020304" pitchFamily="18" charset="0"/>
              </a:rPr>
              <a:t> în stadii incipiente, permițând intervenții localizate. </a:t>
            </a:r>
            <a:endParaRPr lang="ro-RO" altLang="en-US" dirty="0">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8348288" y="2687118"/>
            <a:ext cx="2995987" cy="2189234"/>
          </a:xfrm>
          <a:prstGeom prst="rect">
            <a:avLst/>
          </a:prstGeom>
        </p:spPr>
      </p:pic>
      <p:sp>
        <p:nvSpPr>
          <p:cNvPr id="7" name="Rectangle 6"/>
          <p:cNvSpPr/>
          <p:nvPr/>
        </p:nvSpPr>
        <p:spPr>
          <a:xfrm>
            <a:off x="3705226" y="4999753"/>
            <a:ext cx="8372476" cy="1477328"/>
          </a:xfrm>
          <a:prstGeom prst="rect">
            <a:avLst/>
          </a:prstGeom>
          <a:solidFill>
            <a:schemeClr val="accent1">
              <a:lumMod val="20000"/>
              <a:lumOff val="80000"/>
            </a:schemeClr>
          </a:solidFill>
        </p:spPr>
        <p:txBody>
          <a:bodyPr wrap="square">
            <a:spAutoFit/>
          </a:bodyPr>
          <a:lstStyle/>
          <a:p>
            <a:pPr lvl="0" eaLnBrk="0" fontAlgn="base" hangingPunct="0">
              <a:spcBef>
                <a:spcPct val="0"/>
              </a:spcBef>
              <a:spcAft>
                <a:spcPct val="0"/>
              </a:spcAft>
            </a:pPr>
            <a:r>
              <a:rPr lang="ro-RO" altLang="en-US" b="1" dirty="0" smtClean="0">
                <a:latin typeface="Arial" panose="020B0604020202020204" pitchFamily="34" charset="0"/>
              </a:rPr>
              <a:t>4. </a:t>
            </a:r>
            <a:r>
              <a:rPr lang="ro-RO" altLang="en-US" b="1" dirty="0" smtClean="0">
                <a:latin typeface="Times New Roman" panose="02020603050405020304" pitchFamily="18" charset="0"/>
                <a:cs typeface="Times New Roman" panose="02020603050405020304" pitchFamily="18" charset="0"/>
              </a:rPr>
              <a:t>Digitalizarea Fermelor și </a:t>
            </a:r>
            <a:r>
              <a:rPr lang="ro-RO" altLang="en-US" b="1" dirty="0" err="1" smtClean="0">
                <a:latin typeface="Times New Roman" panose="02020603050405020304" pitchFamily="18" charset="0"/>
                <a:cs typeface="Times New Roman" panose="02020603050405020304" pitchFamily="18" charset="0"/>
              </a:rPr>
              <a:t>IoT</a:t>
            </a:r>
            <a:r>
              <a:rPr lang="ro-RO" altLang="en-US" b="1" dirty="0" smtClean="0">
                <a:latin typeface="Times New Roman" panose="02020603050405020304" pitchFamily="18" charset="0"/>
                <a:cs typeface="Times New Roman" panose="02020603050405020304" pitchFamily="18" charset="0"/>
              </a:rPr>
              <a:t> (Internet of </a:t>
            </a:r>
            <a:r>
              <a:rPr lang="ro-RO" altLang="en-US" b="1" dirty="0" err="1" smtClean="0">
                <a:latin typeface="Times New Roman" panose="02020603050405020304" pitchFamily="18" charset="0"/>
                <a:cs typeface="Times New Roman" panose="02020603050405020304" pitchFamily="18" charset="0"/>
              </a:rPr>
              <a:t>Things</a:t>
            </a:r>
            <a:r>
              <a:rPr lang="ro-RO" altLang="en-US" b="1" dirty="0" smtClean="0">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buFontTx/>
              <a:buChar char="•"/>
            </a:pPr>
            <a:r>
              <a:rPr lang="ro-RO" altLang="en-US" b="1" dirty="0" smtClean="0">
                <a:latin typeface="Times New Roman" panose="02020603050405020304" pitchFamily="18" charset="0"/>
                <a:cs typeface="Times New Roman" panose="02020603050405020304" pitchFamily="18" charset="0"/>
              </a:rPr>
              <a:t> </a:t>
            </a:r>
            <a:r>
              <a:rPr lang="ro-RO" altLang="en-US" dirty="0" smtClean="0">
                <a:latin typeface="Times New Roman" panose="02020603050405020304" pitchFamily="18" charset="0"/>
                <a:cs typeface="Times New Roman" panose="02020603050405020304" pitchFamily="18" charset="0"/>
              </a:rPr>
              <a:t>senzorii de sol de ultimă generație</a:t>
            </a:r>
            <a:r>
              <a:rPr lang="ro-RO" altLang="en-US" b="1" dirty="0" smtClean="0">
                <a:latin typeface="Times New Roman" panose="02020603050405020304" pitchFamily="18" charset="0"/>
                <a:cs typeface="Times New Roman" panose="02020603050405020304" pitchFamily="18" charset="0"/>
              </a:rPr>
              <a:t> </a:t>
            </a:r>
            <a:r>
              <a:rPr lang="ro-RO" altLang="en-US" dirty="0" smtClean="0">
                <a:latin typeface="Times New Roman" panose="02020603050405020304" pitchFamily="18" charset="0"/>
                <a:cs typeface="Times New Roman" panose="02020603050405020304" pitchFamily="18" charset="0"/>
              </a:rPr>
              <a:t>monitorizează în timp real umiditatea, temperatura și nivelul de </a:t>
            </a:r>
            <a:r>
              <a:rPr lang="ro-RO" altLang="en-US" dirty="0" err="1" smtClean="0">
                <a:latin typeface="Times New Roman" panose="02020603050405020304" pitchFamily="18" charset="0"/>
                <a:cs typeface="Times New Roman" panose="02020603050405020304" pitchFamily="18" charset="0"/>
              </a:rPr>
              <a:t>nutrienți</a:t>
            </a:r>
            <a:r>
              <a:rPr lang="ro-RO" altLang="en-US" dirty="0" smtClean="0">
                <a:latin typeface="Times New Roman" panose="02020603050405020304" pitchFamily="18" charset="0"/>
                <a:cs typeface="Times New Roman" panose="02020603050405020304" pitchFamily="18" charset="0"/>
              </a:rPr>
              <a:t> din sol, transmițând datele direct pe </a:t>
            </a:r>
            <a:r>
              <a:rPr lang="ro-RO" altLang="en-US" dirty="0" err="1" smtClean="0">
                <a:latin typeface="Times New Roman" panose="02020603050405020304" pitchFamily="18" charset="0"/>
                <a:cs typeface="Times New Roman" panose="02020603050405020304" pitchFamily="18" charset="0"/>
              </a:rPr>
              <a:t>smartphone-ul</a:t>
            </a:r>
            <a:r>
              <a:rPr lang="ro-RO" altLang="en-US" dirty="0" smtClean="0">
                <a:latin typeface="Times New Roman" panose="02020603050405020304" pitchFamily="18" charset="0"/>
                <a:cs typeface="Times New Roman" panose="02020603050405020304" pitchFamily="18" charset="0"/>
              </a:rPr>
              <a:t> fermierului;</a:t>
            </a:r>
          </a:p>
          <a:p>
            <a:pPr lvl="0" eaLnBrk="0" fontAlgn="base" hangingPunct="0">
              <a:spcBef>
                <a:spcPct val="0"/>
              </a:spcBef>
              <a:spcAft>
                <a:spcPct val="0"/>
              </a:spcAft>
              <a:buFontTx/>
              <a:buChar char="•"/>
            </a:pPr>
            <a:r>
              <a:rPr lang="ro-RO" altLang="en-US" b="1" dirty="0" smtClean="0">
                <a:latin typeface="Times New Roman" panose="02020603050405020304" pitchFamily="18" charset="0"/>
                <a:cs typeface="Times New Roman" panose="02020603050405020304" pitchFamily="18" charset="0"/>
              </a:rPr>
              <a:t> </a:t>
            </a:r>
            <a:r>
              <a:rPr lang="ro-RO" altLang="en-US" dirty="0" smtClean="0">
                <a:latin typeface="Times New Roman" panose="02020603050405020304" pitchFamily="18" charset="0"/>
                <a:cs typeface="Times New Roman" panose="02020603050405020304" pitchFamily="18" charset="0"/>
              </a:rPr>
              <a:t>sisteme automate de irigații</a:t>
            </a:r>
            <a:r>
              <a:rPr lang="ro-RO" altLang="en-US" b="1" dirty="0" smtClean="0">
                <a:latin typeface="Times New Roman" panose="02020603050405020304" pitchFamily="18" charset="0"/>
                <a:cs typeface="Times New Roman" panose="02020603050405020304" pitchFamily="18" charset="0"/>
              </a:rPr>
              <a:t>, </a:t>
            </a:r>
            <a:r>
              <a:rPr lang="ro-RO" altLang="en-US" dirty="0" smtClean="0">
                <a:latin typeface="Times New Roman" panose="02020603050405020304" pitchFamily="18" charset="0"/>
                <a:cs typeface="Times New Roman" panose="02020603050405020304" pitchFamily="18" charset="0"/>
              </a:rPr>
              <a:t>care funcționează pe baza datelor meteorologice și a informațiilor transmise senzorii de sol, economisind resurse de apă semnificative; </a:t>
            </a:r>
            <a:endParaRPr lang="ro-RO" altLang="en-US" dirty="0">
              <a:latin typeface="Times New Roman" panose="02020603050405020304" pitchFamily="18" charset="0"/>
              <a:cs typeface="Times New Roman" panose="02020603050405020304" pitchFamily="18" charset="0"/>
            </a:endParaRPr>
          </a:p>
        </p:txBody>
      </p:sp>
      <p:sp>
        <p:nvSpPr>
          <p:cNvPr id="9" name="Rectangle 8"/>
          <p:cNvSpPr/>
          <p:nvPr/>
        </p:nvSpPr>
        <p:spPr>
          <a:xfrm>
            <a:off x="164640" y="454277"/>
            <a:ext cx="6096000" cy="369332"/>
          </a:xfrm>
          <a:prstGeom prst="rect">
            <a:avLst/>
          </a:prstGeom>
          <a:solidFill>
            <a:schemeClr val="accent2">
              <a:lumMod val="20000"/>
              <a:lumOff val="80000"/>
            </a:schemeClr>
          </a:solidFill>
        </p:spPr>
        <p:txBody>
          <a:bodyPr>
            <a:spAutoFit/>
          </a:bodyPr>
          <a:lstStyle/>
          <a:p>
            <a:pPr lvl="0" eaLnBrk="0" fontAlgn="base" hangingPunct="0">
              <a:spcBef>
                <a:spcPct val="0"/>
              </a:spcBef>
              <a:spcAft>
                <a:spcPct val="0"/>
              </a:spcAft>
            </a:pPr>
            <a:r>
              <a:rPr lang="ro-RO" altLang="en-US" b="1" dirty="0">
                <a:latin typeface="Times New Roman" panose="02020603050405020304" pitchFamily="18" charset="0"/>
                <a:cs typeface="Times New Roman" panose="02020603050405020304" pitchFamily="18" charset="0"/>
              </a:rPr>
              <a:t>2. Roboți pentru agricultură folosind tehnologii inovative </a:t>
            </a:r>
            <a:endParaRPr lang="ro-RO" altLang="en-US"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5898191" y="852184"/>
            <a:ext cx="1794853" cy="1630667"/>
          </a:xfrm>
          <a:prstGeom prst="rect">
            <a:avLst/>
          </a:prstGeom>
        </p:spPr>
      </p:pic>
      <p:pic>
        <p:nvPicPr>
          <p:cNvPr id="12" name="Picture 11"/>
          <p:cNvPicPr>
            <a:picLocks noChangeAspect="1"/>
          </p:cNvPicPr>
          <p:nvPr/>
        </p:nvPicPr>
        <p:blipFill>
          <a:blip r:embed="rId4"/>
          <a:stretch>
            <a:fillRect/>
          </a:stretch>
        </p:blipFill>
        <p:spPr>
          <a:xfrm>
            <a:off x="464345" y="4454608"/>
            <a:ext cx="2764630" cy="2411464"/>
          </a:xfrm>
          <a:prstGeom prst="rect">
            <a:avLst/>
          </a:prstGeom>
        </p:spPr>
      </p:pic>
      <p:pic>
        <p:nvPicPr>
          <p:cNvPr id="2" name="Picture 1"/>
          <p:cNvPicPr>
            <a:picLocks noChangeAspect="1"/>
          </p:cNvPicPr>
          <p:nvPr/>
        </p:nvPicPr>
        <p:blipFill>
          <a:blip r:embed="rId5"/>
          <a:stretch>
            <a:fillRect/>
          </a:stretch>
        </p:blipFill>
        <p:spPr>
          <a:xfrm>
            <a:off x="8143877" y="686194"/>
            <a:ext cx="3933825" cy="1896125"/>
          </a:xfrm>
          <a:prstGeom prst="rect">
            <a:avLst/>
          </a:prstGeom>
        </p:spPr>
      </p:pic>
      <p:pic>
        <p:nvPicPr>
          <p:cNvPr id="13" name="Picture 3" descr="Implementation Story / Reducing chemical use in agriculture with precision  weed control technolog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45868" y="800427"/>
            <a:ext cx="2501490" cy="16676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7"/>
          <a:stretch>
            <a:fillRect/>
          </a:stretch>
        </p:blipFill>
        <p:spPr>
          <a:xfrm>
            <a:off x="0" y="770898"/>
            <a:ext cx="2727582" cy="1667660"/>
          </a:xfrm>
          <a:prstGeom prst="rect">
            <a:avLst/>
          </a:prstGeom>
        </p:spPr>
      </p:pic>
      <p:sp>
        <p:nvSpPr>
          <p:cNvPr id="15" name="Rectangle 14"/>
          <p:cNvSpPr/>
          <p:nvPr/>
        </p:nvSpPr>
        <p:spPr>
          <a:xfrm>
            <a:off x="0" y="67666"/>
            <a:ext cx="12192000" cy="430887"/>
          </a:xfrm>
          <a:prstGeom prst="rect">
            <a:avLst/>
          </a:prstGeom>
          <a:solidFill>
            <a:schemeClr val="accent2">
              <a:lumMod val="60000"/>
              <a:lumOff val="40000"/>
            </a:schemeClr>
          </a:solidFill>
        </p:spPr>
        <p:txBody>
          <a:bodyPr wrap="square">
            <a:spAutoFit/>
          </a:bodyPr>
          <a:lstStyle/>
          <a:p>
            <a:pPr algn="ctr"/>
            <a:r>
              <a:rPr lang="en-US" sz="2200" b="1" dirty="0">
                <a:latin typeface="Times New Roman" panose="02020603050405020304" pitchFamily="18" charset="0"/>
                <a:cs typeface="Times New Roman" panose="02020603050405020304" pitchFamily="18" charset="0"/>
              </a:rPr>
              <a:t>7</a:t>
            </a:r>
            <a:r>
              <a:rPr lang="ro-RO" sz="2200" b="1" dirty="0">
                <a:latin typeface="Times New Roman" panose="02020603050405020304" pitchFamily="18" charset="0"/>
                <a:cs typeface="Times New Roman" panose="02020603050405020304" pitchFamily="18" charset="0"/>
              </a:rPr>
              <a:t>. MECANIZAREA PENTRU AGRICULTURA INTELIGENTĂ (2020–2026) – Agricultura </a:t>
            </a:r>
            <a:r>
              <a:rPr lang="ro-RO" sz="2200" b="1" dirty="0" smtClean="0">
                <a:latin typeface="Times New Roman" panose="02020603050405020304" pitchFamily="18" charset="0"/>
                <a:cs typeface="Times New Roman" panose="02020603050405020304" pitchFamily="18" charset="0"/>
              </a:rPr>
              <a:t>5.0 (II)</a:t>
            </a:r>
            <a:endParaRPr lang="ro-RO"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18345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575" y="683301"/>
            <a:ext cx="7959725" cy="1477328"/>
          </a:xfrm>
          <a:prstGeom prst="rect">
            <a:avLst/>
          </a:prstGeom>
          <a:solidFill>
            <a:schemeClr val="accent2">
              <a:lumMod val="20000"/>
              <a:lumOff val="80000"/>
            </a:schemeClr>
          </a:solidFill>
        </p:spPr>
        <p:txBody>
          <a:bodyPr wrap="square">
            <a:spAutoFit/>
          </a:bodyPr>
          <a:lstStyle/>
          <a:p>
            <a:pPr lvl="0" algn="just"/>
            <a:r>
              <a:rPr lang="ro-RO" altLang="en-US" b="1" dirty="0" smtClean="0">
                <a:latin typeface="Times New Roman" panose="02020603050405020304" pitchFamily="18" charset="0"/>
                <a:cs typeface="Times New Roman" panose="02020603050405020304" pitchFamily="18" charset="0"/>
              </a:rPr>
              <a:t>5. Dezvoltarea pe verticala a fermelor urbane, </a:t>
            </a:r>
            <a:r>
              <a:rPr lang="ro-RO" altLang="en-US" dirty="0" smtClean="0">
                <a:latin typeface="Times New Roman" panose="02020603050405020304" pitchFamily="18" charset="0"/>
                <a:cs typeface="Times New Roman" panose="02020603050405020304" pitchFamily="18" charset="0"/>
              </a:rPr>
              <a:t>prin</a:t>
            </a:r>
            <a:r>
              <a:rPr lang="ro-RO" altLang="en-US" b="1" dirty="0" smtClean="0">
                <a:latin typeface="Times New Roman" panose="02020603050405020304" pitchFamily="18" charset="0"/>
                <a:cs typeface="Times New Roman" panose="02020603050405020304" pitchFamily="18" charset="0"/>
              </a:rPr>
              <a:t> e</a:t>
            </a:r>
            <a:r>
              <a:rPr lang="ro-RO" altLang="en-US" dirty="0" smtClean="0">
                <a:latin typeface="Times New Roman" panose="02020603050405020304" pitchFamily="18" charset="0"/>
                <a:cs typeface="Times New Roman" panose="02020603050405020304" pitchFamily="18" charset="0"/>
              </a:rPr>
              <a:t>xtinderea sistemelor de agricultură în spații protejate care folosesc iluminatul cu LED-uri controlate și tehnologii hidroponice/</a:t>
            </a:r>
            <a:r>
              <a:rPr lang="ro-RO" altLang="en-US" dirty="0" err="1" smtClean="0">
                <a:latin typeface="Times New Roman" panose="02020603050405020304" pitchFamily="18" charset="0"/>
                <a:cs typeface="Times New Roman" panose="02020603050405020304" pitchFamily="18" charset="0"/>
              </a:rPr>
              <a:t>aeroponice</a:t>
            </a:r>
            <a:r>
              <a:rPr lang="ro-RO" altLang="en-US" dirty="0" smtClean="0">
                <a:latin typeface="Times New Roman" panose="02020603050405020304" pitchFamily="18" charset="0"/>
                <a:cs typeface="Times New Roman" panose="02020603050405020304" pitchFamily="18" charset="0"/>
              </a:rPr>
              <a:t>, pentru a produce hrană pe tot parcursul anului. </a:t>
            </a:r>
            <a:r>
              <a:rPr lang="ro-RO" b="1" dirty="0" smtClean="0">
                <a:latin typeface="Times New Roman" panose="02020603050405020304" pitchFamily="18" charset="0"/>
                <a:cs typeface="Times New Roman" panose="02020603050405020304" pitchFamily="18" charset="0"/>
              </a:rPr>
              <a:t>Productivitate pe metru este de până la 390 de ori mai mare</a:t>
            </a:r>
            <a:r>
              <a:rPr lang="ro-RO" dirty="0" smtClean="0">
                <a:latin typeface="Times New Roman" panose="02020603050405020304" pitchFamily="18" charset="0"/>
                <a:cs typeface="Times New Roman" panose="02020603050405020304" pitchFamily="18" charset="0"/>
              </a:rPr>
              <a:t> față de agricultura tradițională. </a:t>
            </a:r>
            <a:r>
              <a:rPr lang="ro-RO" b="1" dirty="0" smtClean="0">
                <a:latin typeface="Times New Roman" panose="02020603050405020304" pitchFamily="18" charset="0"/>
                <a:cs typeface="Times New Roman" panose="02020603050405020304" pitchFamily="18" charset="0"/>
              </a:rPr>
              <a:t>Consum de apă este cu 95% mai mic,</a:t>
            </a:r>
            <a:r>
              <a:rPr lang="ro-RO" dirty="0" smtClean="0">
                <a:latin typeface="Times New Roman" panose="02020603050405020304" pitchFamily="18" charset="0"/>
                <a:cs typeface="Times New Roman" panose="02020603050405020304" pitchFamily="18" charset="0"/>
              </a:rPr>
              <a:t> și elimină pesticidele.</a:t>
            </a:r>
            <a:endParaRPr lang="ro-RO" altLang="en-US" dirty="0">
              <a:latin typeface="Times New Roman" panose="02020603050405020304" pitchFamily="18" charset="0"/>
              <a:cs typeface="Times New Roman" panose="02020603050405020304" pitchFamily="18" charset="0"/>
            </a:endParaRPr>
          </a:p>
        </p:txBody>
      </p:sp>
      <p:sp>
        <p:nvSpPr>
          <p:cNvPr id="3" name="AutoShape 2" descr="https://images.squarespace-cdn.com/content/v1/63064607eb816a4d50027fd1/517ce9c1-4e39-46b0-b152-796383cb6b6d/eden-green-vertical-farm-facility.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stretch>
            <a:fillRect/>
          </a:stretch>
        </p:blipFill>
        <p:spPr>
          <a:xfrm>
            <a:off x="8234596" y="717233"/>
            <a:ext cx="3429467" cy="1930300"/>
          </a:xfrm>
          <a:prstGeom prst="rect">
            <a:avLst/>
          </a:prstGeom>
        </p:spPr>
      </p:pic>
      <p:sp>
        <p:nvSpPr>
          <p:cNvPr id="5" name="Rectangle 4"/>
          <p:cNvSpPr/>
          <p:nvPr/>
        </p:nvSpPr>
        <p:spPr>
          <a:xfrm>
            <a:off x="4362450" y="2868183"/>
            <a:ext cx="7301613" cy="1015663"/>
          </a:xfrm>
          <a:prstGeom prst="rect">
            <a:avLst/>
          </a:prstGeom>
          <a:solidFill>
            <a:schemeClr val="accent3">
              <a:lumMod val="20000"/>
              <a:lumOff val="80000"/>
            </a:schemeClr>
          </a:solidFill>
        </p:spPr>
        <p:txBody>
          <a:bodyPr wrap="square">
            <a:spAutoFit/>
          </a:bodyPr>
          <a:lstStyle/>
          <a:p>
            <a:pPr lvl="0" algn="just" eaLnBrk="0" fontAlgn="base" hangingPunct="0">
              <a:spcBef>
                <a:spcPct val="0"/>
              </a:spcBef>
              <a:spcAft>
                <a:spcPct val="0"/>
              </a:spcAft>
            </a:pPr>
            <a:r>
              <a:rPr lang="ro-RO" altLang="en-US" sz="2000" b="1" dirty="0" smtClean="0">
                <a:latin typeface="Times New Roman" panose="02020603050405020304" pitchFamily="18" charset="0"/>
                <a:cs typeface="Times New Roman" panose="02020603050405020304" pitchFamily="18" charset="0"/>
              </a:rPr>
              <a:t>7. Integrarea bioeconomiei,</a:t>
            </a:r>
            <a:r>
              <a:rPr lang="ro-RO" altLang="en-US" sz="2000" dirty="0" smtClean="0">
                <a:latin typeface="Times New Roman" panose="02020603050405020304" pitchFamily="18" charset="0"/>
                <a:cs typeface="Times New Roman" panose="02020603050405020304" pitchFamily="18" charset="0"/>
              </a:rPr>
              <a:t> anul 2026 este considerat decisiv pentru tranziția către o bioeconomie circulară, unde agricultura inteligentă joacă un rol central în reducerea amprentei de carbon.</a:t>
            </a:r>
            <a:r>
              <a:rPr lang="en-US" altLang="en-US" sz="2000" dirty="0">
                <a:latin typeface="Times New Roman" panose="02020603050405020304" pitchFamily="18" charset="0"/>
                <a:cs typeface="Times New Roman" panose="02020603050405020304" pitchFamily="18" charset="0"/>
              </a:rPr>
              <a:t> </a:t>
            </a:r>
          </a:p>
        </p:txBody>
      </p:sp>
      <p:pic>
        <p:nvPicPr>
          <p:cNvPr id="6148" name="Picture 4" descr="https://info-natura.ro/wp-content/uploads/2024/10/bioeconomia-circula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176" y="2261790"/>
            <a:ext cx="3778250" cy="23614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07974" y="4843847"/>
            <a:ext cx="7807325" cy="1870512"/>
          </a:xfrm>
          <a:prstGeom prst="rect">
            <a:avLst/>
          </a:prstGeom>
          <a:solidFill>
            <a:schemeClr val="accent2">
              <a:lumMod val="20000"/>
              <a:lumOff val="80000"/>
            </a:schemeClr>
          </a:solidFill>
        </p:spPr>
        <p:txBody>
          <a:bodyPr wrap="square">
            <a:spAutoFit/>
          </a:bodyPr>
          <a:lstStyle/>
          <a:p>
            <a:pPr algn="just">
              <a:lnSpc>
                <a:spcPct val="107000"/>
              </a:lnSpc>
              <a:spcAft>
                <a:spcPts val="1500"/>
              </a:spcAft>
            </a:pPr>
            <a:r>
              <a:rPr lang="ro-RO" b="1" dirty="0" smtClean="0">
                <a:latin typeface="Times New Roman" panose="02020603050405020304" pitchFamily="18" charset="0"/>
                <a:ea typeface="Times New Roman" panose="02020603050405020304" pitchFamily="18" charset="0"/>
                <a:cs typeface="Times New Roman" panose="02020603050405020304" pitchFamily="18" charset="0"/>
              </a:rPr>
              <a:t>8.Tehnologii de monitorizare genetică în timp real, </a:t>
            </a:r>
            <a:r>
              <a:rPr lang="ro-RO" dirty="0" smtClean="0">
                <a:latin typeface="Times New Roman" panose="02020603050405020304" pitchFamily="18" charset="0"/>
                <a:ea typeface="Times New Roman" panose="02020603050405020304" pitchFamily="18" charset="0"/>
                <a:cs typeface="Times New Roman" panose="02020603050405020304" pitchFamily="18" charset="0"/>
              </a:rPr>
              <a:t>prin</a:t>
            </a:r>
            <a:r>
              <a:rPr lang="ro-RO"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latin typeface="Times New Roman" panose="02020603050405020304" pitchFamily="18" charset="0"/>
                <a:ea typeface="Times New Roman" panose="02020603050405020304" pitchFamily="18" charset="0"/>
                <a:cs typeface="Times New Roman" panose="02020603050405020304" pitchFamily="18" charset="0"/>
              </a:rPr>
              <a:t>utilizarea senzorilor de ultimă generație și a algoritmilor de inteligență artificială, care analizează instantaneu caracteristicile genetice ale plantelor. Aceste sisteme pot urmări sănătatea culturilor și expresia genelor cu </a:t>
            </a:r>
            <a:r>
              <a:rPr lang="ro-RO" b="1" dirty="0" smtClean="0">
                <a:latin typeface="Times New Roman" panose="02020603050405020304" pitchFamily="18" charset="0"/>
                <a:ea typeface="Times New Roman" panose="02020603050405020304" pitchFamily="18" charset="0"/>
                <a:cs typeface="Times New Roman" panose="02020603050405020304" pitchFamily="18" charset="0"/>
              </a:rPr>
              <a:t>o precizie de aproximativ 99,7%</a:t>
            </a:r>
            <a:r>
              <a:rPr lang="ro-RO" dirty="0" smtClean="0">
                <a:latin typeface="Times New Roman" panose="02020603050405020304" pitchFamily="18" charset="0"/>
                <a:ea typeface="Times New Roman" panose="02020603050405020304" pitchFamily="18" charset="0"/>
                <a:cs typeface="Times New Roman" panose="02020603050405020304" pitchFamily="18" charset="0"/>
              </a:rPr>
              <a:t>. De exemplu, se poate măsura cu precizie activitatea genelor rezistente la dăunători, respectiv se poate monitoriza imunitatea culturilor în timp real.</a:t>
            </a:r>
            <a:endParaRPr lang="ro-RO"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8286749" y="4329524"/>
            <a:ext cx="3921635" cy="2032306"/>
          </a:xfrm>
          <a:prstGeom prst="rect">
            <a:avLst/>
          </a:prstGeom>
        </p:spPr>
      </p:pic>
      <p:sp>
        <p:nvSpPr>
          <p:cNvPr id="10" name="Rectangle 9"/>
          <p:cNvSpPr/>
          <p:nvPr/>
        </p:nvSpPr>
        <p:spPr>
          <a:xfrm>
            <a:off x="0" y="143560"/>
            <a:ext cx="12192000" cy="430887"/>
          </a:xfrm>
          <a:prstGeom prst="rect">
            <a:avLst/>
          </a:prstGeom>
          <a:solidFill>
            <a:schemeClr val="accent2">
              <a:lumMod val="60000"/>
              <a:lumOff val="40000"/>
            </a:schemeClr>
          </a:solidFill>
        </p:spPr>
        <p:txBody>
          <a:bodyPr wrap="square">
            <a:spAutoFit/>
          </a:bodyPr>
          <a:lstStyle/>
          <a:p>
            <a:pPr algn="ctr"/>
            <a:r>
              <a:rPr lang="en-US" sz="2200" b="1" dirty="0">
                <a:latin typeface="Times New Roman" panose="02020603050405020304" pitchFamily="18" charset="0"/>
                <a:cs typeface="Times New Roman" panose="02020603050405020304" pitchFamily="18" charset="0"/>
              </a:rPr>
              <a:t>7</a:t>
            </a:r>
            <a:r>
              <a:rPr lang="ro-RO" sz="2200" b="1" dirty="0">
                <a:latin typeface="Times New Roman" panose="02020603050405020304" pitchFamily="18" charset="0"/>
                <a:cs typeface="Times New Roman" panose="02020603050405020304" pitchFamily="18" charset="0"/>
              </a:rPr>
              <a:t>. MECANIZAREA PENTRU AGRICULTURA INTELIGENTĂ (2020–2026) – Agricultura </a:t>
            </a:r>
            <a:r>
              <a:rPr lang="ro-RO" sz="2200" b="1" dirty="0" smtClean="0">
                <a:latin typeface="Times New Roman" panose="02020603050405020304" pitchFamily="18" charset="0"/>
                <a:cs typeface="Times New Roman" panose="02020603050405020304" pitchFamily="18" charset="0"/>
              </a:rPr>
              <a:t>5.0 (III)</a:t>
            </a:r>
            <a:endParaRPr lang="ro-RO"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74544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52900" y="662983"/>
            <a:ext cx="7377224" cy="5745781"/>
          </a:xfrm>
          <a:prstGeom prst="rect">
            <a:avLst/>
          </a:prstGeom>
        </p:spPr>
      </p:pic>
      <p:sp>
        <p:nvSpPr>
          <p:cNvPr id="3" name="Rectangle 2"/>
          <p:cNvSpPr/>
          <p:nvPr/>
        </p:nvSpPr>
        <p:spPr>
          <a:xfrm>
            <a:off x="152399" y="2653010"/>
            <a:ext cx="3371851" cy="1323439"/>
          </a:xfrm>
          <a:prstGeom prst="rect">
            <a:avLst/>
          </a:prstGeom>
          <a:solidFill>
            <a:schemeClr val="accent3">
              <a:lumMod val="20000"/>
              <a:lumOff val="80000"/>
            </a:schemeClr>
          </a:solidFill>
        </p:spPr>
        <p:txBody>
          <a:bodyPr wrap="square" lIns="91440" tIns="45720" rIns="91440" bIns="45720">
            <a:spAutoFit/>
          </a:bodyPr>
          <a:lstStyle/>
          <a:p>
            <a:pPr algn="ctr"/>
            <a:r>
              <a:rPr lang="ro-RO" sz="2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Algoritmul</a:t>
            </a:r>
            <a:endParaRPr lang="ro-RO"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r>
              <a:rPr lang="ro-RO"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agriculturii inteligente (digitală) – Agricultura 4</a:t>
            </a:r>
            <a:r>
              <a:rPr lang="ro-RO" sz="2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.0</a:t>
            </a:r>
          </a:p>
          <a:p>
            <a:pPr algn="ctr"/>
            <a:endParaRPr lang="en-US"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4" name="Rectangle 3"/>
          <p:cNvSpPr/>
          <p:nvPr/>
        </p:nvSpPr>
        <p:spPr>
          <a:xfrm>
            <a:off x="0" y="143560"/>
            <a:ext cx="12192000" cy="430887"/>
          </a:xfrm>
          <a:prstGeom prst="rect">
            <a:avLst/>
          </a:prstGeom>
          <a:solidFill>
            <a:schemeClr val="accent2">
              <a:lumMod val="60000"/>
              <a:lumOff val="40000"/>
            </a:schemeClr>
          </a:solidFill>
        </p:spPr>
        <p:txBody>
          <a:bodyPr wrap="square">
            <a:spAutoFit/>
          </a:bodyPr>
          <a:lstStyle/>
          <a:p>
            <a:pPr algn="ctr"/>
            <a:r>
              <a:rPr lang="en-US" sz="2200" b="1" dirty="0">
                <a:latin typeface="Times New Roman" panose="02020603050405020304" pitchFamily="18" charset="0"/>
                <a:cs typeface="Times New Roman" panose="02020603050405020304" pitchFamily="18" charset="0"/>
              </a:rPr>
              <a:t>7</a:t>
            </a:r>
            <a:r>
              <a:rPr lang="ro-RO" sz="2200" b="1" dirty="0">
                <a:latin typeface="Times New Roman" panose="02020603050405020304" pitchFamily="18" charset="0"/>
                <a:cs typeface="Times New Roman" panose="02020603050405020304" pitchFamily="18" charset="0"/>
              </a:rPr>
              <a:t>. MECANIZAREA PENTRU AGRICULTURA INTELIGENTĂ (2020–2026) – Agricultura </a:t>
            </a:r>
            <a:r>
              <a:rPr lang="ro-RO" sz="2200" b="1" dirty="0" smtClean="0">
                <a:latin typeface="Times New Roman" panose="02020603050405020304" pitchFamily="18" charset="0"/>
                <a:cs typeface="Times New Roman" panose="02020603050405020304" pitchFamily="18" charset="0"/>
              </a:rPr>
              <a:t>4.0 (IV)</a:t>
            </a:r>
            <a:endParaRPr lang="ro-RO" sz="2200" b="1" dirty="0">
              <a:latin typeface="Times New Roman" panose="02020603050405020304" pitchFamily="18" charset="0"/>
              <a:cs typeface="Times New Roman" panose="02020603050405020304" pitchFamily="18" charset="0"/>
            </a:endParaRPr>
          </a:p>
        </p:txBody>
      </p:sp>
      <p:pic>
        <p:nvPicPr>
          <p:cNvPr id="8194" name="Picture 2" descr="https://ars.els-cdn.com/content/image/1-s2.0-S0168169914002932-fx1_l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9050" y="662983"/>
            <a:ext cx="7785099" cy="595647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52399" y="5853763"/>
            <a:ext cx="3571876" cy="646331"/>
          </a:xfrm>
          <a:prstGeom prst="rect">
            <a:avLst/>
          </a:prstGeom>
        </p:spPr>
        <p:txBody>
          <a:bodyPr wrap="square">
            <a:spAutoFit/>
          </a:bodyPr>
          <a:lstStyle/>
          <a:p>
            <a:pPr algn="ctr"/>
            <a:r>
              <a:rPr lang="en-US" sz="1200" dirty="0" err="1">
                <a:latin typeface="Times New Roman" panose="02020603050405020304" pitchFamily="18" charset="0"/>
                <a:cs typeface="Times New Roman" panose="02020603050405020304" pitchFamily="18" charset="0"/>
              </a:rPr>
              <a:t>Fountas</a:t>
            </a:r>
            <a:r>
              <a:rPr lang="ro-RO" sz="1200" dirty="0">
                <a:latin typeface="Times New Roman" panose="02020603050405020304" pitchFamily="18" charset="0"/>
                <a:cs typeface="Times New Roman" panose="02020603050405020304" pitchFamily="18" charset="0"/>
              </a:rPr>
              <a:t> et. al.,</a:t>
            </a:r>
            <a:r>
              <a:rPr lang="en-US" sz="1200"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Farm machinery management information system</a:t>
            </a:r>
            <a:r>
              <a:rPr lang="ro-RO" sz="1200" i="1"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Computers and Electronics in Agriculture 110 (2015) 131–138</a:t>
            </a:r>
            <a:r>
              <a:rPr lang="en-US" sz="1200" i="1" dirty="0">
                <a:latin typeface="Times New Roman" panose="02020603050405020304" pitchFamily="18" charset="0"/>
                <a:cs typeface="Times New Roman" panose="02020603050405020304" pitchFamily="18" charset="0"/>
              </a:rPr>
              <a:t> </a:t>
            </a:r>
            <a:endParaRPr lang="en-US" sz="12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40008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143560"/>
            <a:ext cx="12115800" cy="430887"/>
          </a:xfrm>
          <a:prstGeom prst="rect">
            <a:avLst/>
          </a:prstGeom>
          <a:solidFill>
            <a:schemeClr val="accent2">
              <a:lumMod val="60000"/>
              <a:lumOff val="40000"/>
            </a:schemeClr>
          </a:solidFill>
        </p:spPr>
        <p:txBody>
          <a:bodyPr wrap="square">
            <a:spAutoFit/>
          </a:bodyPr>
          <a:lstStyle/>
          <a:p>
            <a:pPr algn="ctr"/>
            <a:r>
              <a:rPr lang="en-US" sz="2200" b="1" dirty="0">
                <a:latin typeface="Times New Roman" panose="02020603050405020304" pitchFamily="18" charset="0"/>
                <a:cs typeface="Times New Roman" panose="02020603050405020304" pitchFamily="18" charset="0"/>
              </a:rPr>
              <a:t>7</a:t>
            </a:r>
            <a:r>
              <a:rPr lang="ro-RO" sz="2200" b="1" dirty="0">
                <a:latin typeface="Times New Roman" panose="02020603050405020304" pitchFamily="18" charset="0"/>
                <a:cs typeface="Times New Roman" panose="02020603050405020304" pitchFamily="18" charset="0"/>
              </a:rPr>
              <a:t>. MECANIZAREA PENTRU AGRICULTURA </a:t>
            </a:r>
            <a:r>
              <a:rPr lang="ro-RO" sz="2200" b="1" dirty="0" smtClean="0">
                <a:latin typeface="Times New Roman" panose="02020603050405020304" pitchFamily="18" charset="0"/>
                <a:cs typeface="Times New Roman" panose="02020603050405020304" pitchFamily="18" charset="0"/>
              </a:rPr>
              <a:t>DIGITALĂ (2026 -2035) </a:t>
            </a:r>
            <a:r>
              <a:rPr lang="ro-RO" sz="2200" b="1" dirty="0">
                <a:latin typeface="Times New Roman" panose="02020603050405020304" pitchFamily="18" charset="0"/>
                <a:cs typeface="Times New Roman" panose="02020603050405020304" pitchFamily="18" charset="0"/>
              </a:rPr>
              <a:t>– Agricultura </a:t>
            </a:r>
            <a:r>
              <a:rPr lang="ro-RO" sz="2200" b="1" dirty="0" smtClean="0">
                <a:latin typeface="Times New Roman" panose="02020603050405020304" pitchFamily="18" charset="0"/>
                <a:cs typeface="Times New Roman" panose="02020603050405020304" pitchFamily="18" charset="0"/>
              </a:rPr>
              <a:t>5.0 (I)</a:t>
            </a:r>
            <a:endParaRPr lang="ro-RO" sz="2200" b="1" dirty="0">
              <a:latin typeface="Times New Roman" panose="02020603050405020304" pitchFamily="18" charset="0"/>
              <a:cs typeface="Times New Roman" panose="02020603050405020304" pitchFamily="18" charset="0"/>
            </a:endParaRPr>
          </a:p>
        </p:txBody>
      </p:sp>
      <p:pic>
        <p:nvPicPr>
          <p:cNvPr id="1026" name="Picture 2" descr="Imagi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58008" y="1457195"/>
            <a:ext cx="7638692" cy="50924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6200" y="796343"/>
            <a:ext cx="4293781" cy="5632311"/>
          </a:xfrm>
          <a:prstGeom prst="rect">
            <a:avLst/>
          </a:prstGeom>
          <a:solidFill>
            <a:schemeClr val="accent2">
              <a:lumMod val="20000"/>
              <a:lumOff val="80000"/>
            </a:schemeClr>
          </a:solidFill>
        </p:spPr>
        <p:txBody>
          <a:bodyPr wrap="square" lIns="91440" tIns="45720" rIns="91440" bIns="45720">
            <a:spAutoFit/>
          </a:bodyPr>
          <a:lstStyle/>
          <a:p>
            <a:pPr algn="just"/>
            <a:r>
              <a:rPr lang="ro-RO" sz="2000" dirty="0">
                <a:latin typeface="Arial" panose="020B0604020202020204" pitchFamily="34" charset="0"/>
                <a:cs typeface="Arial" panose="020B0604020202020204" pitchFamily="34" charset="0"/>
              </a:rPr>
              <a:t>Agricultura </a:t>
            </a:r>
            <a:r>
              <a:rPr lang="ro-RO" sz="2000" dirty="0" smtClean="0">
                <a:latin typeface="Arial" panose="020B0604020202020204" pitchFamily="34" charset="0"/>
                <a:cs typeface="Arial" panose="020B0604020202020204" pitchFamily="34" charset="0"/>
              </a:rPr>
              <a:t>digitală </a:t>
            </a:r>
            <a:r>
              <a:rPr lang="ro-RO" sz="2000" dirty="0">
                <a:latin typeface="Arial" panose="020B0604020202020204" pitchFamily="34" charset="0"/>
                <a:cs typeface="Arial" panose="020B0604020202020204" pitchFamily="34" charset="0"/>
              </a:rPr>
              <a:t>reprezintă o etapă superioară de dezvoltare a mecanizării agricole, caracterizată prin </a:t>
            </a:r>
            <a:r>
              <a:rPr lang="ro-RO" sz="2000" b="1" dirty="0">
                <a:latin typeface="Arial" panose="020B0604020202020204" pitchFamily="34" charset="0"/>
                <a:cs typeface="Arial" panose="020B0604020202020204" pitchFamily="34" charset="0"/>
              </a:rPr>
              <a:t>integrarea tehnologiilor digitale și autonome în procesele de producție. </a:t>
            </a:r>
            <a:r>
              <a:rPr lang="ro-RO" sz="2000" dirty="0">
                <a:latin typeface="Arial" panose="020B0604020202020204" pitchFamily="34" charset="0"/>
                <a:cs typeface="Arial" panose="020B0604020202020204" pitchFamily="34" charset="0"/>
              </a:rPr>
              <a:t>Obiectivele sale fundamentale vizează creșterea productivității, optimizarea utilizării resurselor și reducerea impactului asupra mediului, în timp ce direcțiile strategice includ digitalizarea, automatizarea, utilizarea AI și dezvoltarea agriculturii durabile. Această transformare poziționează agricultura inteligentă ca element central al securității alimentare globale și al tranziției către o economie verde.</a:t>
            </a:r>
          </a:p>
        </p:txBody>
      </p:sp>
    </p:spTree>
    <p:extLst>
      <p:ext uri="{BB962C8B-B14F-4D97-AF65-F5344CB8AC3E}">
        <p14:creationId xmlns:p14="http://schemas.microsoft.com/office/powerpoint/2010/main" val="42239104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1" y="1178592"/>
            <a:ext cx="11982450" cy="1261884"/>
          </a:xfrm>
          <a:prstGeom prst="rect">
            <a:avLst/>
          </a:prstGeom>
          <a:solidFill>
            <a:schemeClr val="accent3">
              <a:lumMod val="20000"/>
              <a:lumOff val="80000"/>
            </a:schemeClr>
          </a:solidFill>
        </p:spPr>
        <p:txBody>
          <a:bodyPr wrap="square">
            <a:spAutoFit/>
          </a:bodyPr>
          <a:lstStyle/>
          <a:p>
            <a:pPr algn="just"/>
            <a:r>
              <a:rPr lang="ro-RO" sz="1900" dirty="0" smtClean="0">
                <a:latin typeface="Arial" panose="020B0604020202020204" pitchFamily="34" charset="0"/>
                <a:cs typeface="Arial" panose="020B0604020202020204" pitchFamily="34" charset="0"/>
              </a:rPr>
              <a:t>Roiurile de roboți reprezintă o </a:t>
            </a:r>
            <a:r>
              <a:rPr lang="ro-RO" sz="1900" b="1" dirty="0" smtClean="0">
                <a:latin typeface="Arial" panose="020B0604020202020204" pitchFamily="34" charset="0"/>
                <a:cs typeface="Arial" panose="020B0604020202020204" pitchFamily="34" charset="0"/>
              </a:rPr>
              <a:t>schimbare de paradigmă în mecanizarea agriculturii</a:t>
            </a:r>
            <a:r>
              <a:rPr lang="ro-RO" sz="1900" dirty="0" smtClean="0">
                <a:latin typeface="Arial" panose="020B0604020202020204" pitchFamily="34" charset="0"/>
                <a:cs typeface="Arial" panose="020B0604020202020204" pitchFamily="34" charset="0"/>
              </a:rPr>
              <a:t>, trecând de la </a:t>
            </a:r>
            <a:r>
              <a:rPr lang="ro-RO" sz="1900" b="1" dirty="0" smtClean="0">
                <a:latin typeface="Arial" panose="020B0604020202020204" pitchFamily="34" charset="0"/>
                <a:cs typeface="Arial" panose="020B0604020202020204" pitchFamily="34" charset="0"/>
              </a:rPr>
              <a:t>mașini agricole mari, </a:t>
            </a:r>
            <a:r>
              <a:rPr lang="ro-RO" sz="1900" dirty="0" smtClean="0">
                <a:latin typeface="Arial" panose="020B0604020202020204" pitchFamily="34" charset="0"/>
                <a:cs typeface="Arial" panose="020B0604020202020204" pitchFamily="34" charset="0"/>
              </a:rPr>
              <a:t>la </a:t>
            </a:r>
            <a:r>
              <a:rPr lang="ro-RO" sz="1900" b="1" dirty="0" smtClean="0">
                <a:latin typeface="Arial" panose="020B0604020202020204" pitchFamily="34" charset="0"/>
                <a:cs typeface="Arial" panose="020B0604020202020204" pitchFamily="34" charset="0"/>
              </a:rPr>
              <a:t>sisteme gestionate  prin AI</a:t>
            </a:r>
            <a:r>
              <a:rPr lang="ro-RO" sz="1900" dirty="0" smtClean="0">
                <a:latin typeface="Arial" panose="020B0604020202020204" pitchFamily="34" charset="0"/>
                <a:cs typeface="Arial" panose="020B0604020202020204" pitchFamily="34" charset="0"/>
              </a:rPr>
              <a:t>, caracterizate prin adaptabilitate, reziliență și eficiență ridicată. Această abordare este esențială pentru dezvoltarea unei agriculturi sustenabile, capabile să răspundă provocărilor globale legate de securitatea alimentară și schimbările climatice.</a:t>
            </a:r>
            <a:endParaRPr lang="ro-RO" sz="1900" dirty="0">
              <a:latin typeface="Arial" panose="020B0604020202020204" pitchFamily="34" charset="0"/>
              <a:cs typeface="Arial" panose="020B0604020202020204" pitchFamily="34" charset="0"/>
            </a:endParaRPr>
          </a:p>
        </p:txBody>
      </p:sp>
      <p:sp>
        <p:nvSpPr>
          <p:cNvPr id="6" name="Rectangle 5"/>
          <p:cNvSpPr/>
          <p:nvPr/>
        </p:nvSpPr>
        <p:spPr>
          <a:xfrm>
            <a:off x="2714625" y="649663"/>
            <a:ext cx="5707012" cy="400110"/>
          </a:xfrm>
          <a:prstGeom prst="rect">
            <a:avLst/>
          </a:prstGeom>
          <a:solidFill>
            <a:schemeClr val="accent2">
              <a:lumMod val="20000"/>
              <a:lumOff val="80000"/>
            </a:schemeClr>
          </a:solidFill>
        </p:spPr>
        <p:txBody>
          <a:bodyPr wrap="none">
            <a:spAutoFit/>
          </a:bodyPr>
          <a:lstStyle/>
          <a:p>
            <a:r>
              <a:rPr lang="ro-RO" sz="2000" b="1" dirty="0" smtClean="0">
                <a:latin typeface="Arial" panose="020B0604020202020204" pitchFamily="34" charset="0"/>
                <a:cs typeface="Arial" panose="020B0604020202020204" pitchFamily="34" charset="0"/>
              </a:rPr>
              <a:t>Roi de roboți în agricultură (</a:t>
            </a:r>
            <a:r>
              <a:rPr lang="ro-RO" sz="2000" b="1" dirty="0" err="1" smtClean="0">
                <a:latin typeface="Arial" panose="020B0604020202020204" pitchFamily="34" charset="0"/>
                <a:cs typeface="Arial" panose="020B0604020202020204" pitchFamily="34" charset="0"/>
              </a:rPr>
              <a:t>Swarm</a:t>
            </a:r>
            <a:r>
              <a:rPr lang="ro-RO" sz="2000" b="1" dirty="0" smtClean="0">
                <a:latin typeface="Arial" panose="020B0604020202020204" pitchFamily="34" charset="0"/>
                <a:cs typeface="Arial" panose="020B0604020202020204" pitchFamily="34" charset="0"/>
              </a:rPr>
              <a:t> </a:t>
            </a:r>
            <a:r>
              <a:rPr lang="ro-RO" sz="2000" b="1" dirty="0" err="1" smtClean="0">
                <a:latin typeface="Arial" panose="020B0604020202020204" pitchFamily="34" charset="0"/>
                <a:cs typeface="Arial" panose="020B0604020202020204" pitchFamily="34" charset="0"/>
              </a:rPr>
              <a:t>Robotics</a:t>
            </a:r>
            <a:r>
              <a:rPr lang="ro-RO" sz="2000" b="1" dirty="0" smtClean="0">
                <a:latin typeface="Arial" panose="020B0604020202020204" pitchFamily="34" charset="0"/>
                <a:cs typeface="Arial" panose="020B0604020202020204" pitchFamily="34" charset="0"/>
              </a:rPr>
              <a:t>)</a:t>
            </a:r>
            <a:endParaRPr lang="ro-RO" sz="2000" b="1" dirty="0">
              <a:latin typeface="Arial" panose="020B0604020202020204" pitchFamily="34" charset="0"/>
              <a:cs typeface="Arial" panose="020B0604020202020204" pitchFamily="34" charset="0"/>
            </a:endParaRPr>
          </a:p>
        </p:txBody>
      </p:sp>
      <p:sp>
        <p:nvSpPr>
          <p:cNvPr id="7" name="Rectangle 6"/>
          <p:cNvSpPr/>
          <p:nvPr/>
        </p:nvSpPr>
        <p:spPr>
          <a:xfrm>
            <a:off x="76200" y="3519947"/>
            <a:ext cx="5276851" cy="2723823"/>
          </a:xfrm>
          <a:prstGeom prst="rect">
            <a:avLst/>
          </a:prstGeom>
          <a:solidFill>
            <a:schemeClr val="accent1">
              <a:lumMod val="20000"/>
              <a:lumOff val="80000"/>
            </a:schemeClr>
          </a:solidFill>
        </p:spPr>
        <p:txBody>
          <a:bodyPr wrap="square">
            <a:spAutoFit/>
          </a:bodyPr>
          <a:lstStyle/>
          <a:p>
            <a:r>
              <a:rPr lang="ro-RO" sz="1900" b="1" dirty="0" smtClean="0">
                <a:latin typeface="Arial" panose="020B0604020202020204" pitchFamily="34" charset="0"/>
                <a:cs typeface="Arial" panose="020B0604020202020204" pitchFamily="34" charset="0"/>
              </a:rPr>
              <a:t>Avantaje majore: </a:t>
            </a:r>
          </a:p>
          <a:p>
            <a:r>
              <a:rPr lang="ro-RO" sz="1900" b="1" dirty="0" smtClean="0">
                <a:latin typeface="Arial" panose="020B0604020202020204" pitchFamily="34" charset="0"/>
                <a:cs typeface="Arial" panose="020B0604020202020204" pitchFamily="34" charset="0"/>
              </a:rPr>
              <a:t>- Reducerea compactării solului</a:t>
            </a:r>
            <a:r>
              <a:rPr lang="ro-RO" sz="1900" dirty="0" smtClean="0">
                <a:latin typeface="Arial" panose="020B0604020202020204" pitchFamily="34" charset="0"/>
                <a:cs typeface="Arial" panose="020B0604020202020204" pitchFamily="34" charset="0"/>
              </a:rPr>
              <a:t> (roboți mici vs. utilaje grele);								</a:t>
            </a:r>
            <a:br>
              <a:rPr lang="ro-RO" sz="1900" dirty="0" smtClean="0">
                <a:latin typeface="Arial" panose="020B0604020202020204" pitchFamily="34" charset="0"/>
                <a:cs typeface="Arial" panose="020B0604020202020204" pitchFamily="34" charset="0"/>
              </a:rPr>
            </a:br>
            <a:r>
              <a:rPr lang="ro-RO" sz="1900" dirty="0" smtClean="0">
                <a:latin typeface="Arial" panose="020B0604020202020204" pitchFamily="34" charset="0"/>
                <a:cs typeface="Arial" panose="020B0604020202020204" pitchFamily="34" charset="0"/>
              </a:rPr>
              <a:t>- </a:t>
            </a:r>
            <a:r>
              <a:rPr lang="ro-RO" sz="1900" b="1" dirty="0" smtClean="0">
                <a:latin typeface="Arial" panose="020B0604020202020204" pitchFamily="34" charset="0"/>
                <a:cs typeface="Arial" panose="020B0604020202020204" pitchFamily="34" charset="0"/>
              </a:rPr>
              <a:t>Fiabilitate și redundanță ridicată</a:t>
            </a:r>
            <a:r>
              <a:rPr lang="ro-RO" sz="1900" dirty="0" smtClean="0">
                <a:latin typeface="Arial" panose="020B0604020202020204" pitchFamily="34" charset="0"/>
                <a:cs typeface="Arial" panose="020B0604020202020204" pitchFamily="34" charset="0"/>
              </a:rPr>
              <a:t> – defectarea unui robot nu afectează sistemul;</a:t>
            </a:r>
          </a:p>
          <a:p>
            <a:r>
              <a:rPr lang="ro-RO" sz="1900" b="1" dirty="0" smtClean="0">
                <a:latin typeface="Arial" panose="020B0604020202020204" pitchFamily="34" charset="0"/>
                <a:cs typeface="Arial" panose="020B0604020202020204" pitchFamily="34" charset="0"/>
              </a:rPr>
              <a:t>- Eficiență energetică ridicată; </a:t>
            </a:r>
          </a:p>
          <a:p>
            <a:r>
              <a:rPr lang="ro-RO" sz="1900" b="1" dirty="0" smtClean="0">
                <a:latin typeface="Arial" panose="020B0604020202020204" pitchFamily="34" charset="0"/>
                <a:cs typeface="Arial" panose="020B0604020202020204" pitchFamily="34" charset="0"/>
              </a:rPr>
              <a:t>- Eficiență economică și rentabilitate ridicată; </a:t>
            </a:r>
            <a:endParaRPr lang="ro-RO" sz="1900" dirty="0" smtClean="0">
              <a:latin typeface="Arial" panose="020B0604020202020204" pitchFamily="34" charset="0"/>
              <a:cs typeface="Arial" panose="020B0604020202020204" pitchFamily="34" charset="0"/>
            </a:endParaRPr>
          </a:p>
          <a:p>
            <a:r>
              <a:rPr lang="ro-RO" sz="1900" b="1" dirty="0" smtClean="0">
                <a:latin typeface="Arial" panose="020B0604020202020204" pitchFamily="34" charset="0"/>
                <a:cs typeface="Arial" panose="020B0604020202020204" pitchFamily="34" charset="0"/>
              </a:rPr>
              <a:t>- Agricultura este sustenabilă și de precizie.</a:t>
            </a:r>
            <a:endParaRPr lang="en-US" sz="1900" dirty="0"/>
          </a:p>
        </p:txBody>
      </p:sp>
      <p:pic>
        <p:nvPicPr>
          <p:cNvPr id="9" name="Picture 8"/>
          <p:cNvPicPr>
            <a:picLocks noChangeAspect="1"/>
          </p:cNvPicPr>
          <p:nvPr/>
        </p:nvPicPr>
        <p:blipFill>
          <a:blip r:embed="rId2"/>
          <a:stretch>
            <a:fillRect/>
          </a:stretch>
        </p:blipFill>
        <p:spPr>
          <a:xfrm>
            <a:off x="5660308" y="2569295"/>
            <a:ext cx="6319310" cy="4212873"/>
          </a:xfrm>
          <a:prstGeom prst="rect">
            <a:avLst/>
          </a:prstGeom>
        </p:spPr>
      </p:pic>
      <p:sp>
        <p:nvSpPr>
          <p:cNvPr id="8" name="Rectangle 7"/>
          <p:cNvSpPr/>
          <p:nvPr/>
        </p:nvSpPr>
        <p:spPr>
          <a:xfrm>
            <a:off x="76200" y="120525"/>
            <a:ext cx="12115800" cy="430887"/>
          </a:xfrm>
          <a:prstGeom prst="rect">
            <a:avLst/>
          </a:prstGeom>
          <a:solidFill>
            <a:schemeClr val="accent2">
              <a:lumMod val="60000"/>
              <a:lumOff val="40000"/>
            </a:schemeClr>
          </a:solidFill>
        </p:spPr>
        <p:txBody>
          <a:bodyPr wrap="square">
            <a:spAutoFit/>
          </a:bodyPr>
          <a:lstStyle/>
          <a:p>
            <a:pPr algn="ctr"/>
            <a:r>
              <a:rPr lang="en-US" sz="2200" b="1" dirty="0">
                <a:latin typeface="Times New Roman" panose="02020603050405020304" pitchFamily="18" charset="0"/>
                <a:cs typeface="Times New Roman" panose="02020603050405020304" pitchFamily="18" charset="0"/>
              </a:rPr>
              <a:t>7</a:t>
            </a:r>
            <a:r>
              <a:rPr lang="ro-RO" sz="2200" b="1" dirty="0">
                <a:latin typeface="Times New Roman" panose="02020603050405020304" pitchFamily="18" charset="0"/>
                <a:cs typeface="Times New Roman" panose="02020603050405020304" pitchFamily="18" charset="0"/>
              </a:rPr>
              <a:t>. MECANIZAREA PENTRU AGRICULTURA </a:t>
            </a:r>
            <a:r>
              <a:rPr lang="ro-RO" sz="2200" b="1" dirty="0" smtClean="0">
                <a:latin typeface="Times New Roman" panose="02020603050405020304" pitchFamily="18" charset="0"/>
                <a:cs typeface="Times New Roman" panose="02020603050405020304" pitchFamily="18" charset="0"/>
              </a:rPr>
              <a:t>DIGITALĂ (2026 -2035) </a:t>
            </a:r>
            <a:r>
              <a:rPr lang="ro-RO" sz="2200" b="1" dirty="0">
                <a:latin typeface="Times New Roman" panose="02020603050405020304" pitchFamily="18" charset="0"/>
                <a:cs typeface="Times New Roman" panose="02020603050405020304" pitchFamily="18" charset="0"/>
              </a:rPr>
              <a:t>– Agricultura </a:t>
            </a:r>
            <a:r>
              <a:rPr lang="ro-RO" sz="2200" b="1" dirty="0" smtClean="0">
                <a:latin typeface="Times New Roman" panose="02020603050405020304" pitchFamily="18" charset="0"/>
                <a:cs typeface="Times New Roman" panose="02020603050405020304" pitchFamily="18" charset="0"/>
              </a:rPr>
              <a:t>5.0 (II)</a:t>
            </a:r>
            <a:endParaRPr lang="ro-RO"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0977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ars.els-cdn.com/content/image/1-s2.0-S0168169914002932-gr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6675" y="655540"/>
            <a:ext cx="8224772" cy="602226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04776" y="5664637"/>
            <a:ext cx="3771899" cy="646331"/>
          </a:xfrm>
          <a:prstGeom prst="rect">
            <a:avLst/>
          </a:prstGeom>
        </p:spPr>
        <p:txBody>
          <a:bodyPr wrap="square">
            <a:spAutoFit/>
          </a:bodyPr>
          <a:lstStyle/>
          <a:p>
            <a:pPr algn="ctr"/>
            <a:r>
              <a:rPr lang="en-US" sz="1200" dirty="0" err="1">
                <a:latin typeface="Times New Roman" panose="02020603050405020304" pitchFamily="18" charset="0"/>
                <a:cs typeface="Times New Roman" panose="02020603050405020304" pitchFamily="18" charset="0"/>
              </a:rPr>
              <a:t>Fountas</a:t>
            </a:r>
            <a:r>
              <a:rPr lang="ro-RO" sz="1200" dirty="0">
                <a:latin typeface="Times New Roman" panose="02020603050405020304" pitchFamily="18" charset="0"/>
                <a:cs typeface="Times New Roman" panose="02020603050405020304" pitchFamily="18" charset="0"/>
              </a:rPr>
              <a:t> et. al.,</a:t>
            </a:r>
            <a:r>
              <a:rPr lang="en-US" sz="1200"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Farm machinery management information system</a:t>
            </a:r>
            <a:r>
              <a:rPr lang="ro-RO" sz="1200" i="1"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Computers and Electronics in Agriculture 110 (2015) 131–138</a:t>
            </a:r>
            <a:r>
              <a:rPr lang="en-US" sz="1200" i="1" dirty="0">
                <a:latin typeface="Times New Roman" panose="02020603050405020304" pitchFamily="18" charset="0"/>
                <a:cs typeface="Times New Roman" panose="02020603050405020304" pitchFamily="18" charset="0"/>
              </a:rPr>
              <a:t> </a:t>
            </a:r>
            <a:endParaRPr lang="en-US" sz="12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Rectangle 1"/>
          <p:cNvSpPr/>
          <p:nvPr/>
        </p:nvSpPr>
        <p:spPr>
          <a:xfrm>
            <a:off x="271527" y="2819460"/>
            <a:ext cx="2833624" cy="923330"/>
          </a:xfrm>
          <a:prstGeom prst="rect">
            <a:avLst/>
          </a:prstGeom>
          <a:solidFill>
            <a:schemeClr val="accent2">
              <a:lumMod val="20000"/>
              <a:lumOff val="80000"/>
            </a:schemeClr>
          </a:solidFill>
        </p:spPr>
        <p:txBody>
          <a:bodyPr wrap="square">
            <a:spAutoFit/>
          </a:bodyPr>
          <a:lstStyle/>
          <a:p>
            <a:pPr algn="ctr"/>
            <a:r>
              <a:rPr lang="ro-RO"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Algoritmul</a:t>
            </a:r>
          </a:p>
          <a:p>
            <a:pPr algn="ctr"/>
            <a:r>
              <a:rPr lang="ro-RO"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agriculturii </a:t>
            </a:r>
            <a:r>
              <a:rPr lang="ro-RO"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digitale </a:t>
            </a:r>
            <a:r>
              <a:rPr lang="ro-RO"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Agricultura </a:t>
            </a:r>
            <a:r>
              <a:rPr lang="ro-RO"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5.0</a:t>
            </a:r>
            <a:endParaRPr lang="ro-RO"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Rectangle 7"/>
          <p:cNvSpPr/>
          <p:nvPr/>
        </p:nvSpPr>
        <p:spPr>
          <a:xfrm>
            <a:off x="-114300" y="0"/>
            <a:ext cx="12115800" cy="430887"/>
          </a:xfrm>
          <a:prstGeom prst="rect">
            <a:avLst/>
          </a:prstGeom>
          <a:solidFill>
            <a:schemeClr val="accent2">
              <a:lumMod val="60000"/>
              <a:lumOff val="40000"/>
            </a:schemeClr>
          </a:solidFill>
        </p:spPr>
        <p:txBody>
          <a:bodyPr wrap="square">
            <a:spAutoFit/>
          </a:bodyPr>
          <a:lstStyle/>
          <a:p>
            <a:pPr algn="ctr"/>
            <a:r>
              <a:rPr lang="en-US" sz="2200" b="1" dirty="0">
                <a:latin typeface="Times New Roman" panose="02020603050405020304" pitchFamily="18" charset="0"/>
                <a:cs typeface="Times New Roman" panose="02020603050405020304" pitchFamily="18" charset="0"/>
              </a:rPr>
              <a:t>7</a:t>
            </a:r>
            <a:r>
              <a:rPr lang="ro-RO" sz="2200" b="1" dirty="0">
                <a:latin typeface="Times New Roman" panose="02020603050405020304" pitchFamily="18" charset="0"/>
                <a:cs typeface="Times New Roman" panose="02020603050405020304" pitchFamily="18" charset="0"/>
              </a:rPr>
              <a:t>. MECANIZAREA PENTRU AGRICULTURA </a:t>
            </a:r>
            <a:r>
              <a:rPr lang="ro-RO" sz="2200" b="1" dirty="0" smtClean="0">
                <a:latin typeface="Times New Roman" panose="02020603050405020304" pitchFamily="18" charset="0"/>
                <a:cs typeface="Times New Roman" panose="02020603050405020304" pitchFamily="18" charset="0"/>
              </a:rPr>
              <a:t>DIGITALĂ (2026 -2035) </a:t>
            </a:r>
            <a:r>
              <a:rPr lang="ro-RO" sz="2200" b="1" dirty="0">
                <a:latin typeface="Times New Roman" panose="02020603050405020304" pitchFamily="18" charset="0"/>
                <a:cs typeface="Times New Roman" panose="02020603050405020304" pitchFamily="18" charset="0"/>
              </a:rPr>
              <a:t>– Agricultura </a:t>
            </a:r>
            <a:r>
              <a:rPr lang="ro-RO" sz="2200" b="1" dirty="0" smtClean="0">
                <a:latin typeface="Times New Roman" panose="02020603050405020304" pitchFamily="18" charset="0"/>
                <a:cs typeface="Times New Roman" panose="02020603050405020304" pitchFamily="18" charset="0"/>
              </a:rPr>
              <a:t>5.0 (III)</a:t>
            </a:r>
            <a:endParaRPr lang="ro-RO"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356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9300" y="675911"/>
            <a:ext cx="9020175" cy="369332"/>
          </a:xfrm>
          <a:prstGeom prst="rect">
            <a:avLst/>
          </a:prstGeom>
          <a:solidFill>
            <a:schemeClr val="accent2">
              <a:lumMod val="20000"/>
              <a:lumOff val="80000"/>
            </a:schemeClr>
          </a:solidFill>
        </p:spPr>
        <p:txBody>
          <a:bodyPr wrap="square">
            <a:spAutoFit/>
          </a:bodyPr>
          <a:lstStyle/>
          <a:p>
            <a:r>
              <a:rPr lang="ro-RO" b="1" dirty="0" smtClean="0">
                <a:solidFill>
                  <a:srgbClr val="07262D"/>
                </a:solidFill>
                <a:latin typeface="Times New Roman" panose="02020603050405020304" pitchFamily="18" charset="0"/>
                <a:cs typeface="Times New Roman" panose="02020603050405020304" pitchFamily="18" charset="0"/>
              </a:rPr>
              <a:t>Sondajul este realizat de firma </a:t>
            </a:r>
            <a:r>
              <a:rPr lang="ro-RO" b="1" dirty="0" err="1" smtClean="0">
                <a:solidFill>
                  <a:srgbClr val="07262D"/>
                </a:solidFill>
                <a:latin typeface="Times New Roman" panose="02020603050405020304" pitchFamily="18" charset="0"/>
                <a:cs typeface="Times New Roman" panose="02020603050405020304" pitchFamily="18" charset="0"/>
              </a:rPr>
              <a:t>Bitkom</a:t>
            </a:r>
            <a:r>
              <a:rPr lang="ro-RO" b="1" dirty="0" smtClean="0">
                <a:solidFill>
                  <a:srgbClr val="07262D"/>
                </a:solidFill>
                <a:latin typeface="Times New Roman" panose="02020603050405020304" pitchFamily="18" charset="0"/>
                <a:cs typeface="Times New Roman" panose="02020603050405020304" pitchFamily="18" charset="0"/>
              </a:rPr>
              <a:t> </a:t>
            </a:r>
            <a:r>
              <a:rPr lang="ro-RO" b="1" dirty="0" err="1" smtClean="0">
                <a:solidFill>
                  <a:srgbClr val="07262D"/>
                </a:solidFill>
                <a:latin typeface="Times New Roman" panose="02020603050405020304" pitchFamily="18" charset="0"/>
                <a:cs typeface="Times New Roman" panose="02020603050405020304" pitchFamily="18" charset="0"/>
              </a:rPr>
              <a:t>Research</a:t>
            </a:r>
            <a:r>
              <a:rPr lang="ro-RO" b="1" dirty="0" smtClean="0">
                <a:solidFill>
                  <a:srgbClr val="07262D"/>
                </a:solidFill>
                <a:latin typeface="Times New Roman" panose="02020603050405020304" pitchFamily="18" charset="0"/>
                <a:cs typeface="Times New Roman" panose="02020603050405020304" pitchFamily="18" charset="0"/>
              </a:rPr>
              <a:t> în 500 </a:t>
            </a:r>
            <a:r>
              <a:rPr lang="ro-RO" b="1" dirty="0">
                <a:solidFill>
                  <a:srgbClr val="07262D"/>
                </a:solidFill>
                <a:latin typeface="Times New Roman" panose="02020603050405020304" pitchFamily="18" charset="0"/>
                <a:cs typeface="Times New Roman" panose="02020603050405020304" pitchFamily="18" charset="0"/>
              </a:rPr>
              <a:t>de ferme </a:t>
            </a:r>
            <a:r>
              <a:rPr lang="ro-RO" b="1" dirty="0" smtClean="0">
                <a:solidFill>
                  <a:srgbClr val="07262D"/>
                </a:solidFill>
                <a:latin typeface="Times New Roman" panose="02020603050405020304" pitchFamily="18" charset="0"/>
                <a:cs typeface="Times New Roman" panose="02020603050405020304" pitchFamily="18" charset="0"/>
              </a:rPr>
              <a:t>agricole din Germania.</a:t>
            </a:r>
          </a:p>
        </p:txBody>
      </p:sp>
      <p:sp>
        <p:nvSpPr>
          <p:cNvPr id="6" name="Rectangle 5"/>
          <p:cNvSpPr/>
          <p:nvPr/>
        </p:nvSpPr>
        <p:spPr>
          <a:xfrm>
            <a:off x="76200" y="118260"/>
            <a:ext cx="12115800" cy="461665"/>
          </a:xfrm>
          <a:prstGeom prst="rect">
            <a:avLst/>
          </a:prstGeom>
          <a:solidFill>
            <a:schemeClr val="accent2">
              <a:lumMod val="60000"/>
              <a:lumOff val="40000"/>
            </a:schemeClr>
          </a:solidFill>
        </p:spPr>
        <p:txBody>
          <a:bodyPr wrap="square">
            <a:spAutoFit/>
          </a:bodyPr>
          <a:lstStyle/>
          <a:p>
            <a:pPr algn="ctr"/>
            <a:r>
              <a:rPr lang="ro-RO" sz="2400" b="1" smtClean="0">
                <a:solidFill>
                  <a:srgbClr val="07262D"/>
                </a:solidFill>
                <a:latin typeface="Times New Roman" panose="02020603050405020304" pitchFamily="18" charset="0"/>
                <a:cs typeface="Times New Roman" panose="02020603050405020304" pitchFamily="18" charset="0"/>
              </a:rPr>
              <a:t>REZULTATELE SONDAJULUI PRIVIND AGRICULTURA DIGITALĂ.</a:t>
            </a:r>
            <a:endParaRPr lang="ro-RO" sz="2400" b="1" dirty="0">
              <a:solidFill>
                <a:srgbClr val="07262D"/>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7667625" y="1733550"/>
            <a:ext cx="3281495" cy="4975434"/>
          </a:xfrm>
          <a:prstGeom prst="rect">
            <a:avLst/>
          </a:prstGeom>
        </p:spPr>
      </p:pic>
      <p:pic>
        <p:nvPicPr>
          <p:cNvPr id="2" name="Picture 1"/>
          <p:cNvPicPr>
            <a:picLocks noChangeAspect="1"/>
          </p:cNvPicPr>
          <p:nvPr/>
        </p:nvPicPr>
        <p:blipFill>
          <a:blip r:embed="rId3"/>
          <a:stretch>
            <a:fillRect/>
          </a:stretch>
        </p:blipFill>
        <p:spPr>
          <a:xfrm>
            <a:off x="1073888" y="1032339"/>
            <a:ext cx="5665427" cy="5745082"/>
          </a:xfrm>
          <a:prstGeom prst="rect">
            <a:avLst/>
          </a:prstGeom>
        </p:spPr>
      </p:pic>
      <p:sp>
        <p:nvSpPr>
          <p:cNvPr id="3" name="Rectangle 2"/>
          <p:cNvSpPr/>
          <p:nvPr/>
        </p:nvSpPr>
        <p:spPr>
          <a:xfrm>
            <a:off x="7186937" y="1106229"/>
            <a:ext cx="3825727" cy="461665"/>
          </a:xfrm>
          <a:prstGeom prst="rect">
            <a:avLst/>
          </a:prstGeom>
          <a:solidFill>
            <a:schemeClr val="accent5">
              <a:lumMod val="40000"/>
              <a:lumOff val="60000"/>
            </a:schemeClr>
          </a:solidFill>
        </p:spPr>
        <p:txBody>
          <a:bodyPr wrap="none" lIns="91440" tIns="45720" rIns="91440" bIns="45720">
            <a:spAutoFit/>
          </a:bodyPr>
          <a:lstStyle/>
          <a:p>
            <a:pPr algn="ctr"/>
            <a:r>
              <a:rPr lang="ro-RO" sz="2400" b="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Contextul implementării AI</a:t>
            </a:r>
            <a:endParaRPr lang="en-US" sz="24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402698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34263" y="1047736"/>
            <a:ext cx="4942380" cy="523220"/>
          </a:xfrm>
          <a:prstGeom prst="rect">
            <a:avLst/>
          </a:prstGeom>
          <a:solidFill>
            <a:schemeClr val="accent2">
              <a:lumMod val="20000"/>
              <a:lumOff val="80000"/>
            </a:schemeClr>
          </a:solidFill>
        </p:spPr>
        <p:txBody>
          <a:bodyPr wrap="none" lIns="91440" tIns="45720" rIns="91440" bIns="45720">
            <a:spAutoFit/>
          </a:bodyPr>
          <a:lstStyle/>
          <a:p>
            <a:pPr algn="ctr"/>
            <a:r>
              <a:rPr lang="ro-RO" sz="28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Obiectivele tehnologiilor digitale</a:t>
            </a:r>
            <a:endPar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24717" y="2044244"/>
            <a:ext cx="11444164" cy="4032705"/>
          </a:xfrm>
          <a:prstGeom prst="rect">
            <a:avLst/>
          </a:prstGeom>
        </p:spPr>
      </p:pic>
      <p:sp>
        <p:nvSpPr>
          <p:cNvPr id="6" name="Rectangle 5"/>
          <p:cNvSpPr/>
          <p:nvPr/>
        </p:nvSpPr>
        <p:spPr>
          <a:xfrm>
            <a:off x="76200" y="118260"/>
            <a:ext cx="12115800" cy="461665"/>
          </a:xfrm>
          <a:prstGeom prst="rect">
            <a:avLst/>
          </a:prstGeom>
          <a:solidFill>
            <a:schemeClr val="accent2">
              <a:lumMod val="60000"/>
              <a:lumOff val="40000"/>
            </a:schemeClr>
          </a:solidFill>
        </p:spPr>
        <p:txBody>
          <a:bodyPr wrap="square">
            <a:spAutoFit/>
          </a:bodyPr>
          <a:lstStyle/>
          <a:p>
            <a:pPr algn="ctr"/>
            <a:r>
              <a:rPr lang="ro-RO" sz="2400" b="1" dirty="0">
                <a:solidFill>
                  <a:srgbClr val="07262D"/>
                </a:solidFill>
                <a:latin typeface="Times New Roman" panose="02020603050405020304" pitchFamily="18" charset="0"/>
                <a:cs typeface="Times New Roman" panose="02020603050405020304" pitchFamily="18" charset="0"/>
              </a:rPr>
              <a:t>Rezultatele sondajului </a:t>
            </a:r>
            <a:r>
              <a:rPr lang="ro-RO" sz="2400" b="1" dirty="0" smtClean="0">
                <a:solidFill>
                  <a:srgbClr val="07262D"/>
                </a:solidFill>
                <a:latin typeface="Times New Roman" panose="02020603050405020304" pitchFamily="18" charset="0"/>
                <a:cs typeface="Times New Roman" panose="02020603050405020304" pitchFamily="18" charset="0"/>
              </a:rPr>
              <a:t>privind </a:t>
            </a:r>
            <a:r>
              <a:rPr lang="ro-RO" sz="2400" b="1" dirty="0">
                <a:solidFill>
                  <a:srgbClr val="07262D"/>
                </a:solidFill>
                <a:latin typeface="Times New Roman" panose="02020603050405020304" pitchFamily="18" charset="0"/>
                <a:cs typeface="Times New Roman" panose="02020603050405020304" pitchFamily="18" charset="0"/>
              </a:rPr>
              <a:t>agricultura digitală.</a:t>
            </a:r>
          </a:p>
        </p:txBody>
      </p:sp>
    </p:spTree>
    <p:extLst>
      <p:ext uri="{BB962C8B-B14F-4D97-AF65-F5344CB8AC3E}">
        <p14:creationId xmlns:p14="http://schemas.microsoft.com/office/powerpoint/2010/main" val="36124535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8040" y="1995209"/>
            <a:ext cx="11668925" cy="4586566"/>
          </a:xfrm>
          <a:prstGeom prst="rect">
            <a:avLst/>
          </a:prstGeom>
        </p:spPr>
      </p:pic>
      <p:sp>
        <p:nvSpPr>
          <p:cNvPr id="5" name="Rectangle 4"/>
          <p:cNvSpPr/>
          <p:nvPr/>
        </p:nvSpPr>
        <p:spPr>
          <a:xfrm>
            <a:off x="2741052" y="976610"/>
            <a:ext cx="6157456" cy="584775"/>
          </a:xfrm>
          <a:prstGeom prst="rect">
            <a:avLst/>
          </a:prstGeom>
          <a:solidFill>
            <a:schemeClr val="accent2">
              <a:lumMod val="20000"/>
              <a:lumOff val="80000"/>
            </a:schemeClr>
          </a:solidFill>
        </p:spPr>
        <p:txBody>
          <a:bodyPr wrap="none" lIns="91440" tIns="45720" rIns="91440" bIns="45720">
            <a:spAutoFit/>
          </a:bodyPr>
          <a:lstStyle/>
          <a:p>
            <a:pPr algn="ctr"/>
            <a:r>
              <a:rPr lang="ro-RO" sz="32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Aplicații folosite în fermele agricole</a:t>
            </a:r>
            <a:endParaRPr lang="en-US" sz="32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76200" y="118260"/>
            <a:ext cx="12115800" cy="461665"/>
          </a:xfrm>
          <a:prstGeom prst="rect">
            <a:avLst/>
          </a:prstGeom>
          <a:solidFill>
            <a:schemeClr val="accent2">
              <a:lumMod val="60000"/>
              <a:lumOff val="40000"/>
            </a:schemeClr>
          </a:solidFill>
        </p:spPr>
        <p:txBody>
          <a:bodyPr wrap="square">
            <a:spAutoFit/>
          </a:bodyPr>
          <a:lstStyle/>
          <a:p>
            <a:pPr algn="ctr"/>
            <a:r>
              <a:rPr lang="ro-RO" sz="2400" b="1" dirty="0">
                <a:solidFill>
                  <a:srgbClr val="07262D"/>
                </a:solidFill>
                <a:latin typeface="Times New Roman" panose="02020603050405020304" pitchFamily="18" charset="0"/>
                <a:cs typeface="Times New Roman" panose="02020603050405020304" pitchFamily="18" charset="0"/>
              </a:rPr>
              <a:t>Rezultatele sondajului </a:t>
            </a:r>
            <a:r>
              <a:rPr lang="ro-RO" sz="2400" b="1" dirty="0" smtClean="0">
                <a:solidFill>
                  <a:srgbClr val="07262D"/>
                </a:solidFill>
                <a:latin typeface="Times New Roman" panose="02020603050405020304" pitchFamily="18" charset="0"/>
                <a:cs typeface="Times New Roman" panose="02020603050405020304" pitchFamily="18" charset="0"/>
              </a:rPr>
              <a:t>privind </a:t>
            </a:r>
            <a:r>
              <a:rPr lang="ro-RO" sz="2400" b="1" dirty="0">
                <a:solidFill>
                  <a:srgbClr val="07262D"/>
                </a:solidFill>
                <a:latin typeface="Times New Roman" panose="02020603050405020304" pitchFamily="18" charset="0"/>
                <a:cs typeface="Times New Roman" panose="02020603050405020304" pitchFamily="18" charset="0"/>
              </a:rPr>
              <a:t>agricultura digitală.</a:t>
            </a:r>
          </a:p>
        </p:txBody>
      </p:sp>
    </p:spTree>
    <p:extLst>
      <p:ext uri="{BB962C8B-B14F-4D97-AF65-F5344CB8AC3E}">
        <p14:creationId xmlns:p14="http://schemas.microsoft.com/office/powerpoint/2010/main" val="32270587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5431" y="1599944"/>
            <a:ext cx="11667589" cy="4553206"/>
          </a:xfrm>
          <a:prstGeom prst="rect">
            <a:avLst/>
          </a:prstGeom>
        </p:spPr>
      </p:pic>
      <p:sp>
        <p:nvSpPr>
          <p:cNvPr id="5" name="Rectangle 4"/>
          <p:cNvSpPr/>
          <p:nvPr/>
        </p:nvSpPr>
        <p:spPr>
          <a:xfrm>
            <a:off x="3209925" y="993547"/>
            <a:ext cx="6715125" cy="461665"/>
          </a:xfrm>
          <a:prstGeom prst="rect">
            <a:avLst/>
          </a:prstGeom>
          <a:solidFill>
            <a:schemeClr val="accent2">
              <a:lumMod val="20000"/>
              <a:lumOff val="80000"/>
            </a:schemeClr>
          </a:solidFill>
        </p:spPr>
        <p:txBody>
          <a:bodyPr wrap="square" lIns="91440" tIns="45720" rIns="91440" bIns="45720">
            <a:spAutoFit/>
          </a:bodyPr>
          <a:lstStyle/>
          <a:p>
            <a:pPr algn="ctr"/>
            <a:r>
              <a:rPr lang="ro-RO" sz="2400" b="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Avantajele folosirii agriculturii digitale</a:t>
            </a:r>
            <a:endParaRPr lang="en-US" sz="2400" b="1"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76200" y="118260"/>
            <a:ext cx="12115800" cy="461665"/>
          </a:xfrm>
          <a:prstGeom prst="rect">
            <a:avLst/>
          </a:prstGeom>
          <a:solidFill>
            <a:schemeClr val="accent2">
              <a:lumMod val="60000"/>
              <a:lumOff val="40000"/>
            </a:schemeClr>
          </a:solidFill>
        </p:spPr>
        <p:txBody>
          <a:bodyPr wrap="square">
            <a:spAutoFit/>
          </a:bodyPr>
          <a:lstStyle/>
          <a:p>
            <a:pPr algn="ctr"/>
            <a:r>
              <a:rPr lang="ro-RO" sz="2400" b="1" dirty="0">
                <a:solidFill>
                  <a:srgbClr val="07262D"/>
                </a:solidFill>
                <a:latin typeface="Times New Roman" panose="02020603050405020304" pitchFamily="18" charset="0"/>
                <a:cs typeface="Times New Roman" panose="02020603050405020304" pitchFamily="18" charset="0"/>
              </a:rPr>
              <a:t>Rezultatele sondajului </a:t>
            </a:r>
            <a:r>
              <a:rPr lang="ro-RO" sz="2400" b="1" dirty="0" smtClean="0">
                <a:solidFill>
                  <a:srgbClr val="07262D"/>
                </a:solidFill>
                <a:latin typeface="Times New Roman" panose="02020603050405020304" pitchFamily="18" charset="0"/>
                <a:cs typeface="Times New Roman" panose="02020603050405020304" pitchFamily="18" charset="0"/>
              </a:rPr>
              <a:t>privind </a:t>
            </a:r>
            <a:r>
              <a:rPr lang="ro-RO" sz="2400" b="1" dirty="0">
                <a:solidFill>
                  <a:srgbClr val="07262D"/>
                </a:solidFill>
                <a:latin typeface="Times New Roman" panose="02020603050405020304" pitchFamily="18" charset="0"/>
                <a:cs typeface="Times New Roman" panose="02020603050405020304" pitchFamily="18" charset="0"/>
              </a:rPr>
              <a:t>agricultura digitală.</a:t>
            </a:r>
          </a:p>
        </p:txBody>
      </p:sp>
    </p:spTree>
    <p:extLst>
      <p:ext uri="{BB962C8B-B14F-4D97-AF65-F5344CB8AC3E}">
        <p14:creationId xmlns:p14="http://schemas.microsoft.com/office/powerpoint/2010/main" val="25287325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8" name="Group 397">
            <a:extLst>
              <a:ext uri="{FF2B5EF4-FFF2-40B4-BE49-F238E27FC236}">
                <a16:creationId xmlns:a16="http://schemas.microsoft.com/office/drawing/2014/main" id="{7D78621A-07D1-3482-7047-9D5A65419596}"/>
              </a:ext>
            </a:extLst>
          </p:cNvPr>
          <p:cNvGrpSpPr/>
          <p:nvPr/>
        </p:nvGrpSpPr>
        <p:grpSpPr>
          <a:xfrm>
            <a:off x="150107" y="341867"/>
            <a:ext cx="7745375" cy="6150138"/>
            <a:chOff x="856191" y="940033"/>
            <a:chExt cx="6701330" cy="5321126"/>
          </a:xfrm>
        </p:grpSpPr>
        <p:sp>
          <p:nvSpPr>
            <p:cNvPr id="271" name="Freeform: Shape 270">
              <a:extLst>
                <a:ext uri="{FF2B5EF4-FFF2-40B4-BE49-F238E27FC236}">
                  <a16:creationId xmlns:a16="http://schemas.microsoft.com/office/drawing/2014/main" id="{E52E4752-9D22-D593-FD5D-13E4BC00A2D6}"/>
                </a:ext>
              </a:extLst>
            </p:cNvPr>
            <p:cNvSpPr/>
            <p:nvPr/>
          </p:nvSpPr>
          <p:spPr>
            <a:xfrm rot="16200000">
              <a:off x="856192" y="1927305"/>
              <a:ext cx="3339148" cy="3339149"/>
            </a:xfrm>
            <a:custGeom>
              <a:avLst/>
              <a:gdLst>
                <a:gd name="connsiteX0" fmla="*/ 2976369 w 2976621"/>
                <a:gd name="connsiteY0" fmla="*/ 1488257 h 2976621"/>
                <a:gd name="connsiteX1" fmla="*/ 1488058 w 2976621"/>
                <a:gd name="connsiteY1" fmla="*/ 2976568 h 2976621"/>
                <a:gd name="connsiteX2" fmla="*/ -253 w 2976621"/>
                <a:gd name="connsiteY2" fmla="*/ 1488257 h 2976621"/>
                <a:gd name="connsiteX3" fmla="*/ 1488058 w 2976621"/>
                <a:gd name="connsiteY3" fmla="*/ -54 h 2976621"/>
                <a:gd name="connsiteX4" fmla="*/ 2976369 w 2976621"/>
                <a:gd name="connsiteY4" fmla="*/ 1488257 h 2976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621" h="2976621">
                  <a:moveTo>
                    <a:pt x="2976369" y="1488257"/>
                  </a:moveTo>
                  <a:cubicBezTo>
                    <a:pt x="2976369" y="2310228"/>
                    <a:pt x="2310030" y="2976568"/>
                    <a:pt x="1488058" y="2976568"/>
                  </a:cubicBezTo>
                  <a:cubicBezTo>
                    <a:pt x="666087" y="2976568"/>
                    <a:pt x="-253" y="2310228"/>
                    <a:pt x="-253" y="1488257"/>
                  </a:cubicBezTo>
                  <a:cubicBezTo>
                    <a:pt x="-253" y="666286"/>
                    <a:pt x="666086" y="-54"/>
                    <a:pt x="1488058" y="-54"/>
                  </a:cubicBezTo>
                  <a:cubicBezTo>
                    <a:pt x="2310030" y="-54"/>
                    <a:pt x="2976369" y="666286"/>
                    <a:pt x="2976369" y="1488257"/>
                  </a:cubicBezTo>
                  <a:close/>
                </a:path>
              </a:pathLst>
            </a:custGeom>
            <a:solidFill>
              <a:schemeClr val="accent4">
                <a:lumMod val="20000"/>
                <a:lumOff val="80000"/>
              </a:schemeClr>
            </a:solidFill>
            <a:ln w="23960"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BB9CA9FA-9885-670F-52AB-15F8C059A23B}"/>
                </a:ext>
              </a:extLst>
            </p:cNvPr>
            <p:cNvSpPr/>
            <p:nvPr/>
          </p:nvSpPr>
          <p:spPr>
            <a:xfrm rot="21054000">
              <a:off x="1379393" y="2449530"/>
              <a:ext cx="2293346" cy="2293346"/>
            </a:xfrm>
            <a:custGeom>
              <a:avLst/>
              <a:gdLst>
                <a:gd name="connsiteX0" fmla="*/ 2044108 w 2044360"/>
                <a:gd name="connsiteY0" fmla="*/ 1022126 h 2044360"/>
                <a:gd name="connsiteX1" fmla="*/ 1021928 w 2044360"/>
                <a:gd name="connsiteY1" fmla="*/ 2044307 h 2044360"/>
                <a:gd name="connsiteX2" fmla="*/ -253 w 2044360"/>
                <a:gd name="connsiteY2" fmla="*/ 1022126 h 2044360"/>
                <a:gd name="connsiteX3" fmla="*/ 1021928 w 2044360"/>
                <a:gd name="connsiteY3" fmla="*/ -54 h 2044360"/>
                <a:gd name="connsiteX4" fmla="*/ 2044108 w 2044360"/>
                <a:gd name="connsiteY4" fmla="*/ 1022126 h 2044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4360" h="2044360">
                  <a:moveTo>
                    <a:pt x="2044108" y="1022126"/>
                  </a:moveTo>
                  <a:cubicBezTo>
                    <a:pt x="2044108" y="1586661"/>
                    <a:pt x="1586463" y="2044307"/>
                    <a:pt x="1021928" y="2044307"/>
                  </a:cubicBezTo>
                  <a:cubicBezTo>
                    <a:pt x="457394" y="2044307"/>
                    <a:pt x="-253" y="1586661"/>
                    <a:pt x="-253" y="1022126"/>
                  </a:cubicBezTo>
                  <a:cubicBezTo>
                    <a:pt x="-253" y="457592"/>
                    <a:pt x="457393" y="-54"/>
                    <a:pt x="1021928" y="-54"/>
                  </a:cubicBezTo>
                  <a:cubicBezTo>
                    <a:pt x="1586462" y="-54"/>
                    <a:pt x="2044108" y="457592"/>
                    <a:pt x="2044108" y="1022126"/>
                  </a:cubicBezTo>
                  <a:close/>
                </a:path>
              </a:pathLst>
            </a:custGeom>
            <a:solidFill>
              <a:schemeClr val="accent4">
                <a:lumMod val="60000"/>
                <a:lumOff val="40000"/>
              </a:schemeClr>
            </a:solidFill>
            <a:ln w="23960" cap="flat">
              <a:noFill/>
              <a:prstDash val="solid"/>
              <a:miter/>
            </a:ln>
          </p:spPr>
          <p:txBody>
            <a:bodyPr rtlCol="0" anchor="ctr"/>
            <a:lstStyle/>
            <a:p>
              <a:endParaRPr lang="en-US" dirty="0"/>
            </a:p>
          </p:txBody>
        </p:sp>
        <p:sp>
          <p:nvSpPr>
            <p:cNvPr id="281" name="Freeform: Shape 280">
              <a:extLst>
                <a:ext uri="{FF2B5EF4-FFF2-40B4-BE49-F238E27FC236}">
                  <a16:creationId xmlns:a16="http://schemas.microsoft.com/office/drawing/2014/main" id="{6037A81F-BF81-B648-9743-13D6BFA98A5F}"/>
                </a:ext>
              </a:extLst>
            </p:cNvPr>
            <p:cNvSpPr/>
            <p:nvPr/>
          </p:nvSpPr>
          <p:spPr>
            <a:xfrm>
              <a:off x="2525952" y="2153129"/>
              <a:ext cx="988241" cy="456732"/>
            </a:xfrm>
            <a:custGeom>
              <a:avLst/>
              <a:gdLst>
                <a:gd name="connsiteX0" fmla="*/ 618618 w 880949"/>
                <a:gd name="connsiteY0" fmla="*/ 158441 h 407145"/>
                <a:gd name="connsiteX1" fmla="*/ -252 w 880949"/>
                <a:gd name="connsiteY1" fmla="*/ -54 h 407145"/>
                <a:gd name="connsiteX2" fmla="*/ -252 w 880949"/>
                <a:gd name="connsiteY2" fmla="*/ 81951 h 407145"/>
                <a:gd name="connsiteX3" fmla="*/ 822671 w 880949"/>
                <a:gd name="connsiteY3" fmla="*/ 407092 h 407145"/>
                <a:gd name="connsiteX4" fmla="*/ 880697 w 880949"/>
                <a:gd name="connsiteY4" fmla="*/ 349305 h 407145"/>
                <a:gd name="connsiteX5" fmla="*/ 618618 w 880949"/>
                <a:gd name="connsiteY5" fmla="*/ 158441 h 40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0949" h="407145">
                  <a:moveTo>
                    <a:pt x="618618" y="158441"/>
                  </a:moveTo>
                  <a:cubicBezTo>
                    <a:pt x="428953" y="54352"/>
                    <a:pt x="216101" y="-152"/>
                    <a:pt x="-252" y="-54"/>
                  </a:cubicBezTo>
                  <a:lnTo>
                    <a:pt x="-252" y="81951"/>
                  </a:lnTo>
                  <a:cubicBezTo>
                    <a:pt x="305442" y="81591"/>
                    <a:pt x="599772" y="197884"/>
                    <a:pt x="822671" y="407092"/>
                  </a:cubicBezTo>
                  <a:lnTo>
                    <a:pt x="880697" y="349305"/>
                  </a:lnTo>
                  <a:cubicBezTo>
                    <a:pt x="801690" y="274949"/>
                    <a:pt x="713619" y="210832"/>
                    <a:pt x="618618" y="158441"/>
                  </a:cubicBezTo>
                  <a:close/>
                </a:path>
              </a:pathLst>
            </a:custGeom>
            <a:solidFill>
              <a:schemeClr val="accent2"/>
            </a:solidFill>
            <a:ln w="23960"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E996A5C8-E9DE-A486-44F8-9D12B7380D1F}"/>
                </a:ext>
              </a:extLst>
            </p:cNvPr>
            <p:cNvSpPr/>
            <p:nvPr/>
          </p:nvSpPr>
          <p:spPr>
            <a:xfrm>
              <a:off x="3527780" y="1058176"/>
              <a:ext cx="2996197" cy="1054411"/>
            </a:xfrm>
            <a:custGeom>
              <a:avLst/>
              <a:gdLst>
                <a:gd name="connsiteX0" fmla="*/ 2200684 w 2670903"/>
                <a:gd name="connsiteY0" fmla="*/ -54 h 939935"/>
                <a:gd name="connsiteX1" fmla="*/ -252 w 2670903"/>
                <a:gd name="connsiteY1" fmla="*/ -54 h 939935"/>
                <a:gd name="connsiteX2" fmla="*/ -252 w 2670903"/>
                <a:gd name="connsiteY2" fmla="*/ 939882 h 939935"/>
                <a:gd name="connsiteX3" fmla="*/ 2200684 w 2670903"/>
                <a:gd name="connsiteY3" fmla="*/ 939882 h 939935"/>
                <a:gd name="connsiteX4" fmla="*/ 2670651 w 2670903"/>
                <a:gd name="connsiteY4" fmla="*/ 469914 h 939935"/>
                <a:gd name="connsiteX5" fmla="*/ 2670651 w 2670903"/>
                <a:gd name="connsiteY5" fmla="*/ 469914 h 939935"/>
                <a:gd name="connsiteX6" fmla="*/ 2200684 w 2670903"/>
                <a:gd name="connsiteY6" fmla="*/ -54 h 93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0903" h="939935">
                  <a:moveTo>
                    <a:pt x="2200684" y="-54"/>
                  </a:moveTo>
                  <a:lnTo>
                    <a:pt x="-252" y="-54"/>
                  </a:lnTo>
                  <a:lnTo>
                    <a:pt x="-252" y="939882"/>
                  </a:lnTo>
                  <a:lnTo>
                    <a:pt x="2200684" y="939882"/>
                  </a:lnTo>
                  <a:cubicBezTo>
                    <a:pt x="2460245" y="939882"/>
                    <a:pt x="2670651" y="729471"/>
                    <a:pt x="2670651" y="469914"/>
                  </a:cubicBezTo>
                  <a:lnTo>
                    <a:pt x="2670651" y="469914"/>
                  </a:lnTo>
                  <a:cubicBezTo>
                    <a:pt x="2670651" y="210357"/>
                    <a:pt x="2460245" y="-54"/>
                    <a:pt x="2200684" y="-54"/>
                  </a:cubicBezTo>
                  <a:close/>
                </a:path>
              </a:pathLst>
            </a:custGeom>
            <a:solidFill>
              <a:schemeClr val="accent2"/>
            </a:solidFill>
            <a:ln w="23960" cap="flat">
              <a:noFill/>
              <a:prstDash val="solid"/>
              <a:miter/>
            </a:ln>
          </p:spPr>
          <p:txBody>
            <a:bodyPr rtlCol="0" anchor="ctr"/>
            <a:lstStyle/>
            <a:p>
              <a:endParaRPr lang="en-US" dirty="0"/>
            </a:p>
          </p:txBody>
        </p:sp>
        <p:sp>
          <p:nvSpPr>
            <p:cNvPr id="304" name="Freeform: Shape 303">
              <a:extLst>
                <a:ext uri="{FF2B5EF4-FFF2-40B4-BE49-F238E27FC236}">
                  <a16:creationId xmlns:a16="http://schemas.microsoft.com/office/drawing/2014/main" id="{8648F256-2AFE-D596-89A2-7DD145DE91B1}"/>
                </a:ext>
              </a:extLst>
            </p:cNvPr>
            <p:cNvSpPr/>
            <p:nvPr/>
          </p:nvSpPr>
          <p:spPr>
            <a:xfrm>
              <a:off x="3033029" y="940033"/>
              <a:ext cx="1420304" cy="1412116"/>
            </a:xfrm>
            <a:custGeom>
              <a:avLst/>
              <a:gdLst>
                <a:gd name="connsiteX0" fmla="*/ 1180862 w 1266103"/>
                <a:gd name="connsiteY0" fmla="*/ 380703 h 1258804"/>
                <a:gd name="connsiteX1" fmla="*/ 884734 w 1266103"/>
                <a:gd name="connsiteY1" fmla="*/ 84575 h 1258804"/>
                <a:gd name="connsiteX2" fmla="*/ 477804 w 1266103"/>
                <a:gd name="connsiteY2" fmla="*/ 83868 h 1258804"/>
                <a:gd name="connsiteX3" fmla="*/ 477109 w 1266103"/>
                <a:gd name="connsiteY3" fmla="*/ 84575 h 1258804"/>
                <a:gd name="connsiteX4" fmla="*/ 181700 w 1266103"/>
                <a:gd name="connsiteY4" fmla="*/ 380703 h 1258804"/>
                <a:gd name="connsiteX5" fmla="*/ 181005 w 1266103"/>
                <a:gd name="connsiteY5" fmla="*/ 787621 h 1258804"/>
                <a:gd name="connsiteX6" fmla="*/ 181700 w 1266103"/>
                <a:gd name="connsiteY6" fmla="*/ 788328 h 1258804"/>
                <a:gd name="connsiteX7" fmla="*/ 182899 w 1266103"/>
                <a:gd name="connsiteY7" fmla="*/ 789767 h 1258804"/>
                <a:gd name="connsiteX8" fmla="*/ 8579 w 1266103"/>
                <a:gd name="connsiteY8" fmla="*/ 1161665 h 1258804"/>
                <a:gd name="connsiteX9" fmla="*/ 18890 w 1266103"/>
                <a:gd name="connsiteY9" fmla="*/ 1239593 h 1258804"/>
                <a:gd name="connsiteX10" fmla="*/ 18890 w 1266103"/>
                <a:gd name="connsiteY10" fmla="*/ 1239593 h 1258804"/>
                <a:gd name="connsiteX11" fmla="*/ 95380 w 1266103"/>
                <a:gd name="connsiteY11" fmla="*/ 1251103 h 1258804"/>
                <a:gd name="connsiteX12" fmla="*/ 477828 w 1266103"/>
                <a:gd name="connsiteY12" fmla="*/ 1084696 h 1258804"/>
                <a:gd name="connsiteX13" fmla="*/ 477828 w 1266103"/>
                <a:gd name="connsiteY13" fmla="*/ 1084696 h 1258804"/>
                <a:gd name="connsiteX14" fmla="*/ 884758 w 1266103"/>
                <a:gd name="connsiteY14" fmla="*/ 1085403 h 1258804"/>
                <a:gd name="connsiteX15" fmla="*/ 885453 w 1266103"/>
                <a:gd name="connsiteY15" fmla="*/ 1084696 h 1258804"/>
                <a:gd name="connsiteX16" fmla="*/ 1181581 w 1266103"/>
                <a:gd name="connsiteY16" fmla="*/ 788328 h 1258804"/>
                <a:gd name="connsiteX17" fmla="*/ 1181581 w 1266103"/>
                <a:gd name="connsiteY17" fmla="*/ 381408 h 1258804"/>
                <a:gd name="connsiteX18" fmla="*/ 1180862 w 1266103"/>
                <a:gd name="connsiteY18" fmla="*/ 380703 h 125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66103" h="1258804">
                  <a:moveTo>
                    <a:pt x="1180862" y="380703"/>
                  </a:moveTo>
                  <a:lnTo>
                    <a:pt x="884734" y="84575"/>
                  </a:lnTo>
                  <a:cubicBezTo>
                    <a:pt x="772565" y="-27987"/>
                    <a:pt x="590381" y="-28303"/>
                    <a:pt x="477804" y="83868"/>
                  </a:cubicBezTo>
                  <a:cubicBezTo>
                    <a:pt x="477588" y="84103"/>
                    <a:pt x="477348" y="84340"/>
                    <a:pt x="477109" y="84575"/>
                  </a:cubicBezTo>
                  <a:lnTo>
                    <a:pt x="181700" y="380703"/>
                  </a:lnTo>
                  <a:cubicBezTo>
                    <a:pt x="69148" y="492874"/>
                    <a:pt x="68812" y="675059"/>
                    <a:pt x="181005" y="787621"/>
                  </a:cubicBezTo>
                  <a:cubicBezTo>
                    <a:pt x="181221" y="787858"/>
                    <a:pt x="181460" y="788093"/>
                    <a:pt x="181700" y="788328"/>
                  </a:cubicBezTo>
                  <a:lnTo>
                    <a:pt x="182899" y="789767"/>
                  </a:lnTo>
                  <a:cubicBezTo>
                    <a:pt x="206877" y="813745"/>
                    <a:pt x="66846" y="1060238"/>
                    <a:pt x="8579" y="1161665"/>
                  </a:cubicBezTo>
                  <a:cubicBezTo>
                    <a:pt x="-6311" y="1186914"/>
                    <a:pt x="-2043" y="1219068"/>
                    <a:pt x="18890" y="1239593"/>
                  </a:cubicBezTo>
                  <a:lnTo>
                    <a:pt x="18890" y="1239593"/>
                  </a:lnTo>
                  <a:cubicBezTo>
                    <a:pt x="39031" y="1259902"/>
                    <a:pt x="70131" y="1264602"/>
                    <a:pt x="95380" y="1251103"/>
                  </a:cubicBezTo>
                  <a:cubicBezTo>
                    <a:pt x="198005" y="1195953"/>
                    <a:pt x="455049" y="1061437"/>
                    <a:pt x="477828" y="1084696"/>
                  </a:cubicBezTo>
                  <a:lnTo>
                    <a:pt x="477828" y="1084696"/>
                  </a:lnTo>
                  <a:cubicBezTo>
                    <a:pt x="589997" y="1197248"/>
                    <a:pt x="772182" y="1197584"/>
                    <a:pt x="884758" y="1085403"/>
                  </a:cubicBezTo>
                  <a:cubicBezTo>
                    <a:pt x="884973" y="1085168"/>
                    <a:pt x="885213" y="1084931"/>
                    <a:pt x="885453" y="1084696"/>
                  </a:cubicBezTo>
                  <a:lnTo>
                    <a:pt x="1181581" y="788328"/>
                  </a:lnTo>
                  <a:cubicBezTo>
                    <a:pt x="1293941" y="675958"/>
                    <a:pt x="1293941" y="493773"/>
                    <a:pt x="1181581" y="381408"/>
                  </a:cubicBezTo>
                  <a:cubicBezTo>
                    <a:pt x="1181341" y="381173"/>
                    <a:pt x="1181101" y="380938"/>
                    <a:pt x="1180862" y="380703"/>
                  </a:cubicBezTo>
                  <a:close/>
                </a:path>
              </a:pathLst>
            </a:custGeom>
            <a:solidFill>
              <a:schemeClr val="accent2"/>
            </a:solidFill>
            <a:ln w="23960" cap="flat">
              <a:noFill/>
              <a:prstDash val="solid"/>
              <a:miter/>
            </a:ln>
          </p:spPr>
          <p:txBody>
            <a:bodyPr rtlCol="0" anchor="ctr"/>
            <a:lstStyle/>
            <a:p>
              <a:endParaRPr lang="en-US">
                <a:latin typeface="Lora" pitchFamily="2" charset="0"/>
              </a:endParaRPr>
            </a:p>
          </p:txBody>
        </p:sp>
        <p:sp>
          <p:nvSpPr>
            <p:cNvPr id="305" name="Freeform: Shape 304">
              <a:extLst>
                <a:ext uri="{FF2B5EF4-FFF2-40B4-BE49-F238E27FC236}">
                  <a16:creationId xmlns:a16="http://schemas.microsoft.com/office/drawing/2014/main" id="{9642A02D-5494-17B5-F51C-D1059E8E3B32}"/>
                </a:ext>
              </a:extLst>
            </p:cNvPr>
            <p:cNvSpPr/>
            <p:nvPr/>
          </p:nvSpPr>
          <p:spPr>
            <a:xfrm>
              <a:off x="3361516" y="1155162"/>
              <a:ext cx="880700" cy="879787"/>
            </a:xfrm>
            <a:custGeom>
              <a:avLst/>
              <a:gdLst>
                <a:gd name="connsiteX0" fmla="*/ 256458 w 785083"/>
                <a:gd name="connsiteY0" fmla="*/ 727714 h 784270"/>
                <a:gd name="connsiteX1" fmla="*/ 256458 w 785083"/>
                <a:gd name="connsiteY1" fmla="*/ 727714 h 784270"/>
                <a:gd name="connsiteX2" fmla="*/ 529568 w 785083"/>
                <a:gd name="connsiteY2" fmla="*/ 727714 h 784270"/>
                <a:gd name="connsiteX3" fmla="*/ 728345 w 785083"/>
                <a:gd name="connsiteY3" fmla="*/ 528697 h 784270"/>
                <a:gd name="connsiteX4" fmla="*/ 728345 w 785083"/>
                <a:gd name="connsiteY4" fmla="*/ 255828 h 784270"/>
                <a:gd name="connsiteX5" fmla="*/ 529568 w 785083"/>
                <a:gd name="connsiteY5" fmla="*/ 57051 h 784270"/>
                <a:gd name="connsiteX6" fmla="*/ 258305 w 785083"/>
                <a:gd name="connsiteY6" fmla="*/ 55214 h 784270"/>
                <a:gd name="connsiteX7" fmla="*/ 256458 w 785083"/>
                <a:gd name="connsiteY7" fmla="*/ 57051 h 784270"/>
                <a:gd name="connsiteX8" fmla="*/ 56722 w 785083"/>
                <a:gd name="connsiteY8" fmla="*/ 255828 h 784270"/>
                <a:gd name="connsiteX9" fmla="*/ 55140 w 785083"/>
                <a:gd name="connsiteY9" fmla="*/ 527103 h 784270"/>
                <a:gd name="connsiteX10" fmla="*/ 56722 w 785083"/>
                <a:gd name="connsiteY10" fmla="*/ 528697 h 784270"/>
                <a:gd name="connsiteX11" fmla="*/ 56722 w 785083"/>
                <a:gd name="connsiteY11" fmla="*/ 528697 h 784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5083" h="784270">
                  <a:moveTo>
                    <a:pt x="256458" y="727714"/>
                  </a:moveTo>
                  <a:lnTo>
                    <a:pt x="256458" y="727714"/>
                  </a:lnTo>
                  <a:cubicBezTo>
                    <a:pt x="331917" y="803051"/>
                    <a:pt x="454109" y="803051"/>
                    <a:pt x="529568" y="727714"/>
                  </a:cubicBezTo>
                  <a:lnTo>
                    <a:pt x="728345" y="528697"/>
                  </a:lnTo>
                  <a:cubicBezTo>
                    <a:pt x="803660" y="453330"/>
                    <a:pt x="803660" y="331196"/>
                    <a:pt x="728345" y="255828"/>
                  </a:cubicBezTo>
                  <a:lnTo>
                    <a:pt x="529568" y="57051"/>
                  </a:lnTo>
                  <a:cubicBezTo>
                    <a:pt x="455164" y="-18367"/>
                    <a:pt x="333716" y="-19187"/>
                    <a:pt x="258305" y="55214"/>
                  </a:cubicBezTo>
                  <a:cubicBezTo>
                    <a:pt x="257682" y="55824"/>
                    <a:pt x="257059" y="56435"/>
                    <a:pt x="256458" y="57051"/>
                  </a:cubicBezTo>
                  <a:lnTo>
                    <a:pt x="56722" y="255828"/>
                  </a:lnTo>
                  <a:cubicBezTo>
                    <a:pt x="-18616" y="330299"/>
                    <a:pt x="-19336" y="451752"/>
                    <a:pt x="55140" y="527103"/>
                  </a:cubicBezTo>
                  <a:cubicBezTo>
                    <a:pt x="55667" y="527638"/>
                    <a:pt x="56195" y="528170"/>
                    <a:pt x="56722" y="528697"/>
                  </a:cubicBezTo>
                  <a:lnTo>
                    <a:pt x="56722" y="528697"/>
                  </a:lnTo>
                  <a:close/>
                </a:path>
              </a:pathLst>
            </a:custGeom>
            <a:gradFill>
              <a:gsLst>
                <a:gs pos="0">
                  <a:srgbClr val="FFFFFF"/>
                </a:gs>
                <a:gs pos="36000">
                  <a:srgbClr val="F4F2F2"/>
                </a:gs>
                <a:gs pos="100000">
                  <a:srgbClr val="D8D2D2"/>
                </a:gs>
              </a:gsLst>
              <a:lin ang="14045999" scaled="1"/>
            </a:gradFill>
            <a:ln w="23960" cap="flat">
              <a:noFill/>
              <a:prstDash val="solid"/>
              <a:miter/>
            </a:ln>
          </p:spPr>
          <p:txBody>
            <a:bodyPr rtlCol="0" anchor="ctr"/>
            <a:lstStyle/>
            <a:p>
              <a:endParaRPr lang="en-US">
                <a:latin typeface="Lora" pitchFamily="2" charset="0"/>
              </a:endParaRPr>
            </a:p>
          </p:txBody>
        </p:sp>
        <p:sp>
          <p:nvSpPr>
            <p:cNvPr id="307" name="Freeform: Shape 306">
              <a:extLst>
                <a:ext uri="{FF2B5EF4-FFF2-40B4-BE49-F238E27FC236}">
                  <a16:creationId xmlns:a16="http://schemas.microsoft.com/office/drawing/2014/main" id="{BE8117C1-1007-B6F8-8BA7-C715EC98C4C4}"/>
                </a:ext>
              </a:extLst>
            </p:cNvPr>
            <p:cNvSpPr/>
            <p:nvPr/>
          </p:nvSpPr>
          <p:spPr>
            <a:xfrm>
              <a:off x="2934537" y="2160387"/>
              <a:ext cx="284583" cy="284588"/>
            </a:xfrm>
            <a:custGeom>
              <a:avLst/>
              <a:gdLst>
                <a:gd name="connsiteX0" fmla="*/ -252 w 253686"/>
                <a:gd name="connsiteY0" fmla="*/ 126794 h 253691"/>
                <a:gd name="connsiteX1" fmla="*/ 126591 w 253686"/>
                <a:gd name="connsiteY1" fmla="*/ 253638 h 253691"/>
                <a:gd name="connsiteX2" fmla="*/ 253434 w 253686"/>
                <a:gd name="connsiteY2" fmla="*/ 126794 h 253691"/>
                <a:gd name="connsiteX3" fmla="*/ 126591 w 253686"/>
                <a:gd name="connsiteY3" fmla="*/ -54 h 253691"/>
                <a:gd name="connsiteX4" fmla="*/ 125632 w 253686"/>
                <a:gd name="connsiteY4" fmla="*/ -49 h 253691"/>
                <a:gd name="connsiteX5" fmla="*/ -252 w 253686"/>
                <a:gd name="connsiteY5" fmla="*/ 126794 h 25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686" h="253691">
                  <a:moveTo>
                    <a:pt x="-252" y="126794"/>
                  </a:moveTo>
                  <a:cubicBezTo>
                    <a:pt x="-252" y="196858"/>
                    <a:pt x="56551" y="253638"/>
                    <a:pt x="126591" y="253638"/>
                  </a:cubicBezTo>
                  <a:cubicBezTo>
                    <a:pt x="196655" y="253638"/>
                    <a:pt x="253434" y="196834"/>
                    <a:pt x="253434" y="126794"/>
                  </a:cubicBezTo>
                  <a:cubicBezTo>
                    <a:pt x="253434" y="56731"/>
                    <a:pt x="196630" y="-54"/>
                    <a:pt x="126591" y="-54"/>
                  </a:cubicBezTo>
                  <a:cubicBezTo>
                    <a:pt x="126279" y="-54"/>
                    <a:pt x="125943" y="-51"/>
                    <a:pt x="125632" y="-49"/>
                  </a:cubicBezTo>
                  <a:cubicBezTo>
                    <a:pt x="55952" y="479"/>
                    <a:pt x="-252" y="57114"/>
                    <a:pt x="-252" y="126794"/>
                  </a:cubicBezTo>
                  <a:close/>
                </a:path>
              </a:pathLst>
            </a:custGeom>
            <a:gradFill>
              <a:gsLst>
                <a:gs pos="0">
                  <a:srgbClr val="FFFFFF"/>
                </a:gs>
                <a:gs pos="36000">
                  <a:srgbClr val="F4F2F2"/>
                </a:gs>
                <a:gs pos="100000">
                  <a:srgbClr val="D8D2D2"/>
                </a:gs>
              </a:gsLst>
              <a:lin ang="2700054" scaled="1"/>
            </a:gradFill>
            <a:ln w="23960" cap="flat">
              <a:noFill/>
              <a:prstDash val="solid"/>
              <a:miter/>
            </a:ln>
          </p:spPr>
          <p:txBody>
            <a:bodyPr rtlCol="0" anchor="ctr"/>
            <a:lstStyle/>
            <a:p>
              <a:endParaRPr lang="en-US">
                <a:latin typeface="Lora" pitchFamily="2" charset="0"/>
              </a:endParaRPr>
            </a:p>
          </p:txBody>
        </p:sp>
        <p:sp>
          <p:nvSpPr>
            <p:cNvPr id="308" name="Freeform: Shape 307">
              <a:extLst>
                <a:ext uri="{FF2B5EF4-FFF2-40B4-BE49-F238E27FC236}">
                  <a16:creationId xmlns:a16="http://schemas.microsoft.com/office/drawing/2014/main" id="{D618366F-B80C-2784-FE9B-1AB25257326F}"/>
                </a:ext>
              </a:extLst>
            </p:cNvPr>
            <p:cNvSpPr/>
            <p:nvPr/>
          </p:nvSpPr>
          <p:spPr>
            <a:xfrm>
              <a:off x="2999362" y="2225217"/>
              <a:ext cx="154934" cy="154933"/>
            </a:xfrm>
            <a:custGeom>
              <a:avLst/>
              <a:gdLst>
                <a:gd name="connsiteX0" fmla="*/ 138113 w 138113"/>
                <a:gd name="connsiteY0" fmla="*/ 69056 h 138112"/>
                <a:gd name="connsiteX1" fmla="*/ 69057 w 138113"/>
                <a:gd name="connsiteY1" fmla="*/ 138113 h 138112"/>
                <a:gd name="connsiteX2" fmla="*/ 0 w 138113"/>
                <a:gd name="connsiteY2" fmla="*/ 69056 h 138112"/>
                <a:gd name="connsiteX3" fmla="*/ 69057 w 138113"/>
                <a:gd name="connsiteY3" fmla="*/ 0 h 138112"/>
                <a:gd name="connsiteX4" fmla="*/ 138113 w 138113"/>
                <a:gd name="connsiteY4" fmla="*/ 69056 h 13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13" h="138112">
                  <a:moveTo>
                    <a:pt x="138113" y="69056"/>
                  </a:moveTo>
                  <a:cubicBezTo>
                    <a:pt x="138113" y="107195"/>
                    <a:pt x="107195" y="138113"/>
                    <a:pt x="69057" y="138113"/>
                  </a:cubicBezTo>
                  <a:cubicBezTo>
                    <a:pt x="30918" y="138113"/>
                    <a:pt x="0" y="107195"/>
                    <a:pt x="0" y="69056"/>
                  </a:cubicBezTo>
                  <a:cubicBezTo>
                    <a:pt x="0" y="30918"/>
                    <a:pt x="30918" y="0"/>
                    <a:pt x="69057" y="0"/>
                  </a:cubicBezTo>
                  <a:cubicBezTo>
                    <a:pt x="107196" y="0"/>
                    <a:pt x="138113" y="30918"/>
                    <a:pt x="138113" y="69056"/>
                  </a:cubicBezTo>
                  <a:close/>
                </a:path>
              </a:pathLst>
            </a:custGeom>
            <a:solidFill>
              <a:schemeClr val="accent2"/>
            </a:solidFill>
            <a:ln w="23960" cap="flat">
              <a:noFill/>
              <a:prstDash val="solid"/>
              <a:miter/>
            </a:ln>
          </p:spPr>
          <p:txBody>
            <a:bodyPr rtlCol="0" anchor="ctr"/>
            <a:lstStyle/>
            <a:p>
              <a:endParaRPr lang="en-US">
                <a:latin typeface="Lora" pitchFamily="2" charset="0"/>
              </a:endParaRPr>
            </a:p>
          </p:txBody>
        </p:sp>
        <p:sp>
          <p:nvSpPr>
            <p:cNvPr id="309" name="TextBox 308">
              <a:extLst>
                <a:ext uri="{FF2B5EF4-FFF2-40B4-BE49-F238E27FC236}">
                  <a16:creationId xmlns:a16="http://schemas.microsoft.com/office/drawing/2014/main" id="{0470F34B-BDD0-576C-A4E0-1274965D2162}"/>
                </a:ext>
              </a:extLst>
            </p:cNvPr>
            <p:cNvSpPr txBox="1"/>
            <p:nvPr/>
          </p:nvSpPr>
          <p:spPr>
            <a:xfrm>
              <a:off x="3533209" y="1369624"/>
              <a:ext cx="502344" cy="482095"/>
            </a:xfrm>
            <a:prstGeom prst="rect">
              <a:avLst/>
            </a:prstGeom>
            <a:noFill/>
          </p:spPr>
          <p:txBody>
            <a:bodyPr wrap="none" rtlCol="0">
              <a:spAutoFit/>
            </a:bodyPr>
            <a:lstStyle/>
            <a:p>
              <a:pPr algn="ctr"/>
              <a:r>
                <a:rPr lang="en-US" sz="3021" b="1" i="1" spc="0" baseline="0">
                  <a:ln/>
                  <a:latin typeface="Lora" pitchFamily="2" charset="0"/>
                  <a:cs typeface="Arial"/>
                  <a:sym typeface="Arial"/>
                  <a:rtl val="0"/>
                </a:rPr>
                <a:t>01</a:t>
              </a:r>
            </a:p>
          </p:txBody>
        </p:sp>
        <p:sp>
          <p:nvSpPr>
            <p:cNvPr id="310" name="Freeform: Shape 309">
              <a:extLst>
                <a:ext uri="{FF2B5EF4-FFF2-40B4-BE49-F238E27FC236}">
                  <a16:creationId xmlns:a16="http://schemas.microsoft.com/office/drawing/2014/main" id="{E89FFADE-F407-8451-D4CD-35FA805BE8F3}"/>
                </a:ext>
              </a:extLst>
            </p:cNvPr>
            <p:cNvSpPr/>
            <p:nvPr/>
          </p:nvSpPr>
          <p:spPr>
            <a:xfrm>
              <a:off x="3449101" y="2545307"/>
              <a:ext cx="518867" cy="987972"/>
            </a:xfrm>
            <a:custGeom>
              <a:avLst/>
              <a:gdLst>
                <a:gd name="connsiteX0" fmla="*/ 404735 w 462534"/>
                <a:gd name="connsiteY0" fmla="*/ 551439 h 880709"/>
                <a:gd name="connsiteX1" fmla="*/ 57774 w 462534"/>
                <a:gd name="connsiteY1" fmla="*/ -54 h 880709"/>
                <a:gd name="connsiteX2" fmla="*/ -252 w 462534"/>
                <a:gd name="connsiteY2" fmla="*/ 57733 h 880709"/>
                <a:gd name="connsiteX3" fmla="*/ 380518 w 462534"/>
                <a:gd name="connsiteY3" fmla="*/ 880656 h 880709"/>
                <a:gd name="connsiteX4" fmla="*/ 462282 w 462534"/>
                <a:gd name="connsiteY4" fmla="*/ 880656 h 880709"/>
                <a:gd name="connsiteX5" fmla="*/ 404735 w 462534"/>
                <a:gd name="connsiteY5" fmla="*/ 551439 h 880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34" h="880709">
                  <a:moveTo>
                    <a:pt x="404735" y="551439"/>
                  </a:moveTo>
                  <a:cubicBezTo>
                    <a:pt x="338172" y="340961"/>
                    <a:pt x="218714" y="151079"/>
                    <a:pt x="57774" y="-54"/>
                  </a:cubicBezTo>
                  <a:lnTo>
                    <a:pt x="-252" y="57733"/>
                  </a:lnTo>
                  <a:cubicBezTo>
                    <a:pt x="229360" y="271712"/>
                    <a:pt x="366035" y="567121"/>
                    <a:pt x="380518" y="880656"/>
                  </a:cubicBezTo>
                  <a:lnTo>
                    <a:pt x="462282" y="880656"/>
                  </a:lnTo>
                  <a:cubicBezTo>
                    <a:pt x="457511" y="768871"/>
                    <a:pt x="438160" y="658213"/>
                    <a:pt x="404735" y="551439"/>
                  </a:cubicBezTo>
                  <a:close/>
                </a:path>
              </a:pathLst>
            </a:custGeom>
            <a:gradFill>
              <a:gsLst>
                <a:gs pos="0">
                  <a:srgbClr val="3ADBC7"/>
                </a:gs>
                <a:gs pos="50000">
                  <a:srgbClr val="1FCEB6"/>
                </a:gs>
                <a:gs pos="100000">
                  <a:srgbClr val="05C1A6"/>
                </a:gs>
              </a:gsLst>
              <a:lin ang="13500584" scaled="1"/>
            </a:gradFill>
            <a:ln w="23960" cap="flat">
              <a:noFill/>
              <a:prstDash val="solid"/>
              <a:miter/>
            </a:ln>
          </p:spPr>
          <p:txBody>
            <a:bodyPr rtlCol="0" anchor="ctr"/>
            <a:lstStyle/>
            <a:p>
              <a:endParaRPr lang="en-US">
                <a:latin typeface="Lora" pitchFamily="2" charset="0"/>
              </a:endParaRPr>
            </a:p>
          </p:txBody>
        </p:sp>
        <p:sp>
          <p:nvSpPr>
            <p:cNvPr id="311" name="Freeform: Shape 310">
              <a:extLst>
                <a:ext uri="{FF2B5EF4-FFF2-40B4-BE49-F238E27FC236}">
                  <a16:creationId xmlns:a16="http://schemas.microsoft.com/office/drawing/2014/main" id="{31384951-0BF6-D811-903D-6F73BE0519B9}"/>
                </a:ext>
              </a:extLst>
            </p:cNvPr>
            <p:cNvSpPr/>
            <p:nvPr/>
          </p:nvSpPr>
          <p:spPr>
            <a:xfrm>
              <a:off x="4510835" y="2369660"/>
              <a:ext cx="2996197" cy="1054411"/>
            </a:xfrm>
            <a:custGeom>
              <a:avLst/>
              <a:gdLst>
                <a:gd name="connsiteX0" fmla="*/ 2200684 w 2670903"/>
                <a:gd name="connsiteY0" fmla="*/ -54 h 939935"/>
                <a:gd name="connsiteX1" fmla="*/ -252 w 2670903"/>
                <a:gd name="connsiteY1" fmla="*/ -54 h 939935"/>
                <a:gd name="connsiteX2" fmla="*/ -252 w 2670903"/>
                <a:gd name="connsiteY2" fmla="*/ 939882 h 939935"/>
                <a:gd name="connsiteX3" fmla="*/ 2200684 w 2670903"/>
                <a:gd name="connsiteY3" fmla="*/ 939882 h 939935"/>
                <a:gd name="connsiteX4" fmla="*/ 2670651 w 2670903"/>
                <a:gd name="connsiteY4" fmla="*/ 469914 h 939935"/>
                <a:gd name="connsiteX5" fmla="*/ 2670651 w 2670903"/>
                <a:gd name="connsiteY5" fmla="*/ 469914 h 939935"/>
                <a:gd name="connsiteX6" fmla="*/ 2201163 w 2670903"/>
                <a:gd name="connsiteY6" fmla="*/ -54 h 939935"/>
                <a:gd name="connsiteX7" fmla="*/ 2200684 w 2670903"/>
                <a:gd name="connsiteY7" fmla="*/ -54 h 93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0903" h="939935">
                  <a:moveTo>
                    <a:pt x="2200684" y="-54"/>
                  </a:moveTo>
                  <a:lnTo>
                    <a:pt x="-252" y="-54"/>
                  </a:lnTo>
                  <a:lnTo>
                    <a:pt x="-252" y="939882"/>
                  </a:lnTo>
                  <a:lnTo>
                    <a:pt x="2200684" y="939882"/>
                  </a:lnTo>
                  <a:cubicBezTo>
                    <a:pt x="2460245" y="939882"/>
                    <a:pt x="2670651" y="729475"/>
                    <a:pt x="2670651" y="469914"/>
                  </a:cubicBezTo>
                  <a:lnTo>
                    <a:pt x="2670651" y="469914"/>
                  </a:lnTo>
                  <a:cubicBezTo>
                    <a:pt x="2670796" y="210497"/>
                    <a:pt x="2460581" y="90"/>
                    <a:pt x="2201163" y="-54"/>
                  </a:cubicBezTo>
                  <a:cubicBezTo>
                    <a:pt x="2200996" y="-54"/>
                    <a:pt x="2200852" y="-54"/>
                    <a:pt x="2200684" y="-54"/>
                  </a:cubicBezTo>
                  <a:close/>
                </a:path>
              </a:pathLst>
            </a:custGeom>
            <a:gradFill>
              <a:gsLst>
                <a:gs pos="0">
                  <a:srgbClr val="3ADBC7"/>
                </a:gs>
                <a:gs pos="50000">
                  <a:srgbClr val="1FCEB6"/>
                </a:gs>
                <a:gs pos="100000">
                  <a:srgbClr val="05C1A6"/>
                </a:gs>
              </a:gsLst>
              <a:lin ang="0" scaled="1"/>
            </a:gradFill>
            <a:ln w="23960"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FD02028F-3248-8740-ACE3-400DC9D2F196}"/>
                </a:ext>
              </a:extLst>
            </p:cNvPr>
            <p:cNvSpPr/>
            <p:nvPr/>
          </p:nvSpPr>
          <p:spPr>
            <a:xfrm>
              <a:off x="3779580" y="2231420"/>
              <a:ext cx="1698174" cy="1308933"/>
            </a:xfrm>
            <a:custGeom>
              <a:avLst/>
              <a:gdLst>
                <a:gd name="connsiteX0" fmla="*/ 1429642 w 1513805"/>
                <a:gd name="connsiteY0" fmla="*/ 380701 h 1166824"/>
                <a:gd name="connsiteX1" fmla="*/ 1133515 w 1513805"/>
                <a:gd name="connsiteY1" fmla="*/ 84574 h 1166824"/>
                <a:gd name="connsiteX2" fmla="*/ 726585 w 1513805"/>
                <a:gd name="connsiteY2" fmla="*/ 83878 h 1166824"/>
                <a:gd name="connsiteX3" fmla="*/ 725889 w 1513805"/>
                <a:gd name="connsiteY3" fmla="*/ 84574 h 1166824"/>
                <a:gd name="connsiteX4" fmla="*/ 433358 w 1513805"/>
                <a:gd name="connsiteY4" fmla="*/ 378064 h 1166824"/>
                <a:gd name="connsiteX5" fmla="*/ 433358 w 1513805"/>
                <a:gd name="connsiteY5" fmla="*/ 375426 h 1166824"/>
                <a:gd name="connsiteX6" fmla="*/ 433358 w 1513805"/>
                <a:gd name="connsiteY6" fmla="*/ 379023 h 1166824"/>
                <a:gd name="connsiteX7" fmla="*/ 431679 w 1513805"/>
                <a:gd name="connsiteY7" fmla="*/ 380701 h 1166824"/>
                <a:gd name="connsiteX8" fmla="*/ 426404 w 1513805"/>
                <a:gd name="connsiteY8" fmla="*/ 386456 h 1166824"/>
                <a:gd name="connsiteX9" fmla="*/ 48032 w 1513805"/>
                <a:gd name="connsiteY9" fmla="*/ 514978 h 1166824"/>
                <a:gd name="connsiteX10" fmla="*/ 1899 w 1513805"/>
                <a:gd name="connsiteY10" fmla="*/ 594057 h 1166824"/>
                <a:gd name="connsiteX11" fmla="*/ 46114 w 1513805"/>
                <a:gd name="connsiteY11" fmla="*/ 639663 h 1166824"/>
                <a:gd name="connsiteX12" fmla="*/ 425206 w 1513805"/>
                <a:gd name="connsiteY12" fmla="*/ 780174 h 1166824"/>
                <a:gd name="connsiteX13" fmla="*/ 431679 w 1513805"/>
                <a:gd name="connsiteY13" fmla="*/ 787367 h 1166824"/>
                <a:gd name="connsiteX14" fmla="*/ 432879 w 1513805"/>
                <a:gd name="connsiteY14" fmla="*/ 788566 h 1166824"/>
                <a:gd name="connsiteX15" fmla="*/ 432879 w 1513805"/>
                <a:gd name="connsiteY15" fmla="*/ 788566 h 1166824"/>
                <a:gd name="connsiteX16" fmla="*/ 432879 w 1513805"/>
                <a:gd name="connsiteY16" fmla="*/ 791923 h 1166824"/>
                <a:gd name="connsiteX17" fmla="*/ 432879 w 1513805"/>
                <a:gd name="connsiteY17" fmla="*/ 789525 h 1166824"/>
                <a:gd name="connsiteX18" fmla="*/ 726848 w 1513805"/>
                <a:gd name="connsiteY18" fmla="*/ 1083016 h 1166824"/>
                <a:gd name="connsiteX19" fmla="*/ 791589 w 1513805"/>
                <a:gd name="connsiteY19" fmla="*/ 1130972 h 1166824"/>
                <a:gd name="connsiteX20" fmla="*/ 1133515 w 1513805"/>
                <a:gd name="connsiteY20" fmla="*/ 1083016 h 1166824"/>
                <a:gd name="connsiteX21" fmla="*/ 1429642 w 1513805"/>
                <a:gd name="connsiteY21" fmla="*/ 786888 h 1166824"/>
                <a:gd name="connsiteX22" fmla="*/ 1429642 w 1513805"/>
                <a:gd name="connsiteY22" fmla="*/ 380701 h 116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13805" h="1166824">
                  <a:moveTo>
                    <a:pt x="1429642" y="380701"/>
                  </a:moveTo>
                  <a:lnTo>
                    <a:pt x="1133515" y="84574"/>
                  </a:lnTo>
                  <a:cubicBezTo>
                    <a:pt x="1021345" y="-27979"/>
                    <a:pt x="839161" y="-28314"/>
                    <a:pt x="726585" y="83878"/>
                  </a:cubicBezTo>
                  <a:cubicBezTo>
                    <a:pt x="726369" y="84094"/>
                    <a:pt x="726129" y="84334"/>
                    <a:pt x="725889" y="84574"/>
                  </a:cubicBezTo>
                  <a:lnTo>
                    <a:pt x="433358" y="378064"/>
                  </a:lnTo>
                  <a:lnTo>
                    <a:pt x="433358" y="375426"/>
                  </a:lnTo>
                  <a:cubicBezTo>
                    <a:pt x="433574" y="376625"/>
                    <a:pt x="433574" y="377824"/>
                    <a:pt x="433358" y="379023"/>
                  </a:cubicBezTo>
                  <a:lnTo>
                    <a:pt x="431679" y="380701"/>
                  </a:lnTo>
                  <a:lnTo>
                    <a:pt x="426404" y="386456"/>
                  </a:lnTo>
                  <a:cubicBezTo>
                    <a:pt x="380846" y="422903"/>
                    <a:pt x="149459" y="487883"/>
                    <a:pt x="48032" y="514978"/>
                  </a:cubicBezTo>
                  <a:cubicBezTo>
                    <a:pt x="13456" y="524066"/>
                    <a:pt x="-7213" y="559481"/>
                    <a:pt x="1899" y="594057"/>
                  </a:cubicBezTo>
                  <a:cubicBezTo>
                    <a:pt x="7653" y="615949"/>
                    <a:pt x="24414" y="633237"/>
                    <a:pt x="46114" y="639663"/>
                  </a:cubicBezTo>
                  <a:cubicBezTo>
                    <a:pt x="145863" y="669636"/>
                    <a:pt x="376530" y="741809"/>
                    <a:pt x="425206" y="780174"/>
                  </a:cubicBezTo>
                  <a:cubicBezTo>
                    <a:pt x="427364" y="782572"/>
                    <a:pt x="429281" y="784970"/>
                    <a:pt x="431679" y="787367"/>
                  </a:cubicBezTo>
                  <a:lnTo>
                    <a:pt x="432879" y="788566"/>
                  </a:lnTo>
                  <a:lnTo>
                    <a:pt x="432879" y="788566"/>
                  </a:lnTo>
                  <a:cubicBezTo>
                    <a:pt x="433095" y="789670"/>
                    <a:pt x="433095" y="790820"/>
                    <a:pt x="432879" y="791923"/>
                  </a:cubicBezTo>
                  <a:lnTo>
                    <a:pt x="432879" y="789525"/>
                  </a:lnTo>
                  <a:lnTo>
                    <a:pt x="726848" y="1083016"/>
                  </a:lnTo>
                  <a:cubicBezTo>
                    <a:pt x="726848" y="1083016"/>
                    <a:pt x="755862" y="1102198"/>
                    <a:pt x="791589" y="1130972"/>
                  </a:cubicBezTo>
                  <a:cubicBezTo>
                    <a:pt x="903565" y="1192739"/>
                    <a:pt x="1042854" y="1173197"/>
                    <a:pt x="1133515" y="1083016"/>
                  </a:cubicBezTo>
                  <a:lnTo>
                    <a:pt x="1429642" y="786888"/>
                  </a:lnTo>
                  <a:cubicBezTo>
                    <a:pt x="1541523" y="674599"/>
                    <a:pt x="1541523" y="492990"/>
                    <a:pt x="1429642" y="380701"/>
                  </a:cubicBezTo>
                  <a:close/>
                </a:path>
              </a:pathLst>
            </a:custGeom>
            <a:gradFill>
              <a:gsLst>
                <a:gs pos="0">
                  <a:srgbClr val="3ADBC7"/>
                </a:gs>
                <a:gs pos="50000">
                  <a:srgbClr val="1FCEB6"/>
                </a:gs>
                <a:gs pos="100000">
                  <a:srgbClr val="05C1A6"/>
                </a:gs>
              </a:gsLst>
              <a:lin ang="0" scaled="1"/>
            </a:gradFill>
            <a:ln w="23960" cap="flat">
              <a:noFill/>
              <a:prstDash val="solid"/>
              <a:miter/>
            </a:ln>
          </p:spPr>
          <p:txBody>
            <a:bodyPr rtlCol="0" anchor="ctr"/>
            <a:lstStyle/>
            <a:p>
              <a:endParaRPr lang="en-US">
                <a:latin typeface="Lora" pitchFamily="2" charset="0"/>
              </a:endParaRPr>
            </a:p>
          </p:txBody>
        </p:sp>
        <p:sp>
          <p:nvSpPr>
            <p:cNvPr id="334" name="Freeform: Shape 333">
              <a:extLst>
                <a:ext uri="{FF2B5EF4-FFF2-40B4-BE49-F238E27FC236}">
                  <a16:creationId xmlns:a16="http://schemas.microsoft.com/office/drawing/2014/main" id="{138140E2-C442-5789-1DB3-74ABBFB8241D}"/>
                </a:ext>
              </a:extLst>
            </p:cNvPr>
            <p:cNvSpPr/>
            <p:nvPr/>
          </p:nvSpPr>
          <p:spPr>
            <a:xfrm>
              <a:off x="4397648" y="2446704"/>
              <a:ext cx="879624" cy="879634"/>
            </a:xfrm>
            <a:custGeom>
              <a:avLst/>
              <a:gdLst>
                <a:gd name="connsiteX0" fmla="*/ 255250 w 784124"/>
                <a:gd name="connsiteY0" fmla="*/ 727096 h 784133"/>
                <a:gd name="connsiteX1" fmla="*/ 255250 w 784124"/>
                <a:gd name="connsiteY1" fmla="*/ 727096 h 784133"/>
                <a:gd name="connsiteX2" fmla="*/ 526513 w 784124"/>
                <a:gd name="connsiteY2" fmla="*/ 728678 h 784133"/>
                <a:gd name="connsiteX3" fmla="*/ 528119 w 784124"/>
                <a:gd name="connsiteY3" fmla="*/ 727096 h 784133"/>
                <a:gd name="connsiteX4" fmla="*/ 726897 w 784124"/>
                <a:gd name="connsiteY4" fmla="*/ 528318 h 784133"/>
                <a:gd name="connsiteX5" fmla="*/ 728480 w 784124"/>
                <a:gd name="connsiteY5" fmla="*/ 257032 h 784133"/>
                <a:gd name="connsiteX6" fmla="*/ 726897 w 784124"/>
                <a:gd name="connsiteY6" fmla="*/ 255449 h 784133"/>
                <a:gd name="connsiteX7" fmla="*/ 528119 w 784124"/>
                <a:gd name="connsiteY7" fmla="*/ 56432 h 784133"/>
                <a:gd name="connsiteX8" fmla="*/ 255250 w 784124"/>
                <a:gd name="connsiteY8" fmla="*/ 56432 h 784133"/>
                <a:gd name="connsiteX9" fmla="*/ 56233 w 784124"/>
                <a:gd name="connsiteY9" fmla="*/ 255449 h 784133"/>
                <a:gd name="connsiteX10" fmla="*/ 56233 w 784124"/>
                <a:gd name="connsiteY10" fmla="*/ 528318 h 784133"/>
                <a:gd name="connsiteX11" fmla="*/ 56233 w 784124"/>
                <a:gd name="connsiteY11" fmla="*/ 528318 h 78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4124" h="784133">
                  <a:moveTo>
                    <a:pt x="255250" y="727096"/>
                  </a:moveTo>
                  <a:lnTo>
                    <a:pt x="255250" y="727096"/>
                  </a:lnTo>
                  <a:cubicBezTo>
                    <a:pt x="329726" y="802458"/>
                    <a:pt x="451175" y="803153"/>
                    <a:pt x="526513" y="728678"/>
                  </a:cubicBezTo>
                  <a:cubicBezTo>
                    <a:pt x="527064" y="728150"/>
                    <a:pt x="527592" y="727623"/>
                    <a:pt x="528119" y="727096"/>
                  </a:cubicBezTo>
                  <a:lnTo>
                    <a:pt x="726897" y="528318"/>
                  </a:lnTo>
                  <a:cubicBezTo>
                    <a:pt x="802236" y="453843"/>
                    <a:pt x="802955" y="332394"/>
                    <a:pt x="728480" y="257032"/>
                  </a:cubicBezTo>
                  <a:cubicBezTo>
                    <a:pt x="727952" y="256504"/>
                    <a:pt x="727424" y="255977"/>
                    <a:pt x="726897" y="255449"/>
                  </a:cubicBezTo>
                  <a:lnTo>
                    <a:pt x="528119" y="56432"/>
                  </a:lnTo>
                  <a:cubicBezTo>
                    <a:pt x="452757" y="-18883"/>
                    <a:pt x="330613" y="-18883"/>
                    <a:pt x="255250" y="56432"/>
                  </a:cubicBezTo>
                  <a:lnTo>
                    <a:pt x="56233" y="255449"/>
                  </a:lnTo>
                  <a:cubicBezTo>
                    <a:pt x="-19081" y="330812"/>
                    <a:pt x="-19081" y="452956"/>
                    <a:pt x="56233" y="528318"/>
                  </a:cubicBezTo>
                  <a:lnTo>
                    <a:pt x="56233" y="528318"/>
                  </a:lnTo>
                  <a:close/>
                </a:path>
              </a:pathLst>
            </a:custGeom>
            <a:gradFill>
              <a:gsLst>
                <a:gs pos="0">
                  <a:srgbClr val="FFFFFF"/>
                </a:gs>
                <a:gs pos="36000">
                  <a:srgbClr val="F4F2F2"/>
                </a:gs>
                <a:gs pos="100000">
                  <a:srgbClr val="D8D2D2"/>
                </a:gs>
              </a:gsLst>
              <a:lin ang="14045999" scaled="1"/>
            </a:gradFill>
            <a:ln w="23960" cap="flat">
              <a:noFill/>
              <a:prstDash val="solid"/>
              <a:miter/>
            </a:ln>
          </p:spPr>
          <p:txBody>
            <a:bodyPr rtlCol="0" anchor="ctr"/>
            <a:lstStyle/>
            <a:p>
              <a:endParaRPr lang="en-US">
                <a:latin typeface="Lora" pitchFamily="2" charset="0"/>
              </a:endParaRPr>
            </a:p>
          </p:txBody>
        </p:sp>
        <p:sp>
          <p:nvSpPr>
            <p:cNvPr id="335" name="TextBox 334">
              <a:extLst>
                <a:ext uri="{FF2B5EF4-FFF2-40B4-BE49-F238E27FC236}">
                  <a16:creationId xmlns:a16="http://schemas.microsoft.com/office/drawing/2014/main" id="{AEF5C50B-A3FC-FAA2-D659-FD15D4F4609D}"/>
                </a:ext>
              </a:extLst>
            </p:cNvPr>
            <p:cNvSpPr txBox="1"/>
            <p:nvPr/>
          </p:nvSpPr>
          <p:spPr>
            <a:xfrm>
              <a:off x="4570956" y="2660743"/>
              <a:ext cx="543952" cy="482095"/>
            </a:xfrm>
            <a:prstGeom prst="rect">
              <a:avLst/>
            </a:prstGeom>
            <a:noFill/>
          </p:spPr>
          <p:txBody>
            <a:bodyPr wrap="none" rtlCol="0">
              <a:spAutoFit/>
            </a:bodyPr>
            <a:lstStyle/>
            <a:p>
              <a:pPr algn="ctr"/>
              <a:r>
                <a:rPr lang="en-US" sz="3021" b="1" i="1" spc="0" baseline="0">
                  <a:ln/>
                  <a:latin typeface="Lora" pitchFamily="2" charset="0"/>
                  <a:cs typeface="Arial"/>
                  <a:sym typeface="Arial"/>
                  <a:rtl val="0"/>
                </a:rPr>
                <a:t>02</a:t>
              </a:r>
            </a:p>
          </p:txBody>
        </p:sp>
        <p:sp>
          <p:nvSpPr>
            <p:cNvPr id="337" name="Freeform: Shape 336">
              <a:extLst>
                <a:ext uri="{FF2B5EF4-FFF2-40B4-BE49-F238E27FC236}">
                  <a16:creationId xmlns:a16="http://schemas.microsoft.com/office/drawing/2014/main" id="{98E6EE0D-2930-3AB6-6F1E-93E0BEF39ADA}"/>
                </a:ext>
              </a:extLst>
            </p:cNvPr>
            <p:cNvSpPr/>
            <p:nvPr/>
          </p:nvSpPr>
          <p:spPr>
            <a:xfrm>
              <a:off x="3641961" y="2718262"/>
              <a:ext cx="284584" cy="284583"/>
            </a:xfrm>
            <a:custGeom>
              <a:avLst/>
              <a:gdLst>
                <a:gd name="connsiteX0" fmla="*/ -252 w 253687"/>
                <a:gd name="connsiteY0" fmla="*/ 126790 h 253686"/>
                <a:gd name="connsiteX1" fmla="*/ 126591 w 253687"/>
                <a:gd name="connsiteY1" fmla="*/ 253633 h 253686"/>
                <a:gd name="connsiteX2" fmla="*/ 253435 w 253687"/>
                <a:gd name="connsiteY2" fmla="*/ 126790 h 253686"/>
                <a:gd name="connsiteX3" fmla="*/ 126591 w 253687"/>
                <a:gd name="connsiteY3" fmla="*/ -54 h 253686"/>
                <a:gd name="connsiteX4" fmla="*/ -252 w 253687"/>
                <a:gd name="connsiteY4" fmla="*/ 126790 h 253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87" h="253686">
                  <a:moveTo>
                    <a:pt x="-252" y="126790"/>
                  </a:moveTo>
                  <a:cubicBezTo>
                    <a:pt x="-252" y="196853"/>
                    <a:pt x="56528" y="253633"/>
                    <a:pt x="126591" y="253633"/>
                  </a:cubicBezTo>
                  <a:cubicBezTo>
                    <a:pt x="196655" y="253633"/>
                    <a:pt x="253435" y="196853"/>
                    <a:pt x="253435" y="126790"/>
                  </a:cubicBezTo>
                  <a:cubicBezTo>
                    <a:pt x="253435" y="56726"/>
                    <a:pt x="196655" y="-54"/>
                    <a:pt x="126591" y="-54"/>
                  </a:cubicBezTo>
                  <a:cubicBezTo>
                    <a:pt x="56528" y="-54"/>
                    <a:pt x="-252" y="56726"/>
                    <a:pt x="-252" y="126790"/>
                  </a:cubicBezTo>
                  <a:close/>
                </a:path>
              </a:pathLst>
            </a:custGeom>
            <a:gradFill>
              <a:gsLst>
                <a:gs pos="0">
                  <a:srgbClr val="FFFFFF"/>
                </a:gs>
                <a:gs pos="36000">
                  <a:srgbClr val="F4F2F2"/>
                </a:gs>
                <a:gs pos="100000">
                  <a:srgbClr val="D8D2D2"/>
                </a:gs>
              </a:gsLst>
              <a:lin ang="2700000" scaled="1"/>
            </a:gradFill>
            <a:ln w="23960" cap="flat">
              <a:noFill/>
              <a:prstDash val="solid"/>
              <a:miter/>
            </a:ln>
          </p:spPr>
          <p:txBody>
            <a:bodyPr rtlCol="0" anchor="ctr"/>
            <a:lstStyle/>
            <a:p>
              <a:endParaRPr lang="en-US">
                <a:latin typeface="Lora" pitchFamily="2" charset="0"/>
              </a:endParaRPr>
            </a:p>
          </p:txBody>
        </p:sp>
        <p:sp>
          <p:nvSpPr>
            <p:cNvPr id="338" name="Freeform: Shape 337">
              <a:extLst>
                <a:ext uri="{FF2B5EF4-FFF2-40B4-BE49-F238E27FC236}">
                  <a16:creationId xmlns:a16="http://schemas.microsoft.com/office/drawing/2014/main" id="{D58DC24F-0B07-84C2-B786-7864AAE3F4A7}"/>
                </a:ext>
              </a:extLst>
            </p:cNvPr>
            <p:cNvSpPr/>
            <p:nvPr/>
          </p:nvSpPr>
          <p:spPr>
            <a:xfrm>
              <a:off x="3706786" y="2783087"/>
              <a:ext cx="154934" cy="154934"/>
            </a:xfrm>
            <a:custGeom>
              <a:avLst/>
              <a:gdLst>
                <a:gd name="connsiteX0" fmla="*/ -252 w 138113"/>
                <a:gd name="connsiteY0" fmla="*/ 69003 h 138113"/>
                <a:gd name="connsiteX1" fmla="*/ 68804 w 138113"/>
                <a:gd name="connsiteY1" fmla="*/ 138059 h 138113"/>
                <a:gd name="connsiteX2" fmla="*/ 137861 w 138113"/>
                <a:gd name="connsiteY2" fmla="*/ 69003 h 138113"/>
                <a:gd name="connsiteX3" fmla="*/ 68804 w 138113"/>
                <a:gd name="connsiteY3" fmla="*/ -54 h 138113"/>
                <a:gd name="connsiteX4" fmla="*/ -252 w 138113"/>
                <a:gd name="connsiteY4" fmla="*/ 69003 h 138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13" h="138113">
                  <a:moveTo>
                    <a:pt x="-252" y="69003"/>
                  </a:moveTo>
                  <a:cubicBezTo>
                    <a:pt x="-252" y="107152"/>
                    <a:pt x="30655" y="138059"/>
                    <a:pt x="68804" y="138059"/>
                  </a:cubicBezTo>
                  <a:cubicBezTo>
                    <a:pt x="106953" y="138059"/>
                    <a:pt x="137861" y="107152"/>
                    <a:pt x="137861" y="69003"/>
                  </a:cubicBezTo>
                  <a:cubicBezTo>
                    <a:pt x="137861" y="30854"/>
                    <a:pt x="106953" y="-54"/>
                    <a:pt x="68804" y="-54"/>
                  </a:cubicBezTo>
                  <a:cubicBezTo>
                    <a:pt x="30655" y="-54"/>
                    <a:pt x="-252" y="30854"/>
                    <a:pt x="-252" y="69003"/>
                  </a:cubicBezTo>
                  <a:close/>
                </a:path>
              </a:pathLst>
            </a:custGeom>
            <a:solidFill>
              <a:schemeClr val="accent1"/>
            </a:solidFill>
            <a:ln w="23960" cap="flat">
              <a:noFill/>
              <a:prstDash val="solid"/>
              <a:miter/>
            </a:ln>
          </p:spPr>
          <p:txBody>
            <a:bodyPr rtlCol="0" anchor="ctr"/>
            <a:lstStyle/>
            <a:p>
              <a:endParaRPr lang="en-US">
                <a:latin typeface="Lora" pitchFamily="2" charset="0"/>
              </a:endParaRPr>
            </a:p>
          </p:txBody>
        </p:sp>
        <p:sp>
          <p:nvSpPr>
            <p:cNvPr id="339" name="Freeform: Shape 338">
              <a:extLst>
                <a:ext uri="{FF2B5EF4-FFF2-40B4-BE49-F238E27FC236}">
                  <a16:creationId xmlns:a16="http://schemas.microsoft.com/office/drawing/2014/main" id="{7AE9EF27-5359-5CA6-18C4-271554B26622}"/>
                </a:ext>
              </a:extLst>
            </p:cNvPr>
            <p:cNvSpPr/>
            <p:nvPr/>
          </p:nvSpPr>
          <p:spPr>
            <a:xfrm>
              <a:off x="3512849" y="3533010"/>
              <a:ext cx="456733" cy="1051990"/>
            </a:xfrm>
            <a:custGeom>
              <a:avLst/>
              <a:gdLst>
                <a:gd name="connsiteX0" fmla="*/ 405455 w 407146"/>
                <a:gd name="connsiteY0" fmla="*/ -54 h 937777"/>
                <a:gd name="connsiteX1" fmla="*/ 323690 w 407146"/>
                <a:gd name="connsiteY1" fmla="*/ -54 h 937777"/>
                <a:gd name="connsiteX2" fmla="*/ 325129 w 407146"/>
                <a:gd name="connsiteY2" fmla="*/ 56774 h 937777"/>
                <a:gd name="connsiteX3" fmla="*/ 297074 w 407146"/>
                <a:gd name="connsiteY3" fmla="*/ 315256 h 937777"/>
                <a:gd name="connsiteX4" fmla="*/ -252 w 407146"/>
                <a:gd name="connsiteY4" fmla="*/ 879937 h 937777"/>
                <a:gd name="connsiteX5" fmla="*/ 57774 w 407146"/>
                <a:gd name="connsiteY5" fmla="*/ 937724 h 937777"/>
                <a:gd name="connsiteX6" fmla="*/ 406893 w 407146"/>
                <a:gd name="connsiteY6" fmla="*/ 56774 h 937777"/>
                <a:gd name="connsiteX7" fmla="*/ 405455 w 407146"/>
                <a:gd name="connsiteY7" fmla="*/ -54 h 93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146" h="937777">
                  <a:moveTo>
                    <a:pt x="405455" y="-54"/>
                  </a:moveTo>
                  <a:lnTo>
                    <a:pt x="323690" y="-54"/>
                  </a:lnTo>
                  <a:cubicBezTo>
                    <a:pt x="323690" y="18889"/>
                    <a:pt x="325129" y="37831"/>
                    <a:pt x="325129" y="56774"/>
                  </a:cubicBezTo>
                  <a:cubicBezTo>
                    <a:pt x="325009" y="143694"/>
                    <a:pt x="315585" y="230350"/>
                    <a:pt x="297074" y="315256"/>
                  </a:cubicBezTo>
                  <a:cubicBezTo>
                    <a:pt x="250533" y="526790"/>
                    <a:pt x="147811" y="721850"/>
                    <a:pt x="-252" y="879937"/>
                  </a:cubicBezTo>
                  <a:lnTo>
                    <a:pt x="57774" y="937724"/>
                  </a:lnTo>
                  <a:cubicBezTo>
                    <a:pt x="282184" y="699311"/>
                    <a:pt x="407061" y="384193"/>
                    <a:pt x="406893" y="56774"/>
                  </a:cubicBezTo>
                  <a:cubicBezTo>
                    <a:pt x="406893" y="37903"/>
                    <a:pt x="406413" y="18961"/>
                    <a:pt x="405455" y="-54"/>
                  </a:cubicBezTo>
                  <a:close/>
                </a:path>
              </a:pathLst>
            </a:custGeom>
            <a:gradFill>
              <a:gsLst>
                <a:gs pos="0">
                  <a:srgbClr val="008EEF"/>
                </a:gs>
                <a:gs pos="50000">
                  <a:srgbClr val="0773C5"/>
                </a:gs>
                <a:gs pos="100000">
                  <a:srgbClr val="0E589B"/>
                </a:gs>
              </a:gsLst>
              <a:lin ang="13500670" scaled="1"/>
            </a:gradFill>
            <a:ln w="23960" cap="flat">
              <a:noFill/>
              <a:prstDash val="solid"/>
              <a:miter/>
            </a:ln>
          </p:spPr>
          <p:txBody>
            <a:bodyPr rtlCol="0" anchor="ctr"/>
            <a:lstStyle/>
            <a:p>
              <a:endParaRPr lang="en-US">
                <a:latin typeface="Lora" pitchFamily="2" charset="0"/>
              </a:endParaRPr>
            </a:p>
          </p:txBody>
        </p:sp>
        <p:sp>
          <p:nvSpPr>
            <p:cNvPr id="340" name="Freeform: Shape 339">
              <a:extLst>
                <a:ext uri="{FF2B5EF4-FFF2-40B4-BE49-F238E27FC236}">
                  <a16:creationId xmlns:a16="http://schemas.microsoft.com/office/drawing/2014/main" id="{C06DE87B-2F4F-7AAB-C428-3D7CFD7552E6}"/>
                </a:ext>
              </a:extLst>
            </p:cNvPr>
            <p:cNvSpPr/>
            <p:nvPr/>
          </p:nvSpPr>
          <p:spPr>
            <a:xfrm>
              <a:off x="4561324" y="3789970"/>
              <a:ext cx="2996197" cy="1054411"/>
            </a:xfrm>
            <a:custGeom>
              <a:avLst/>
              <a:gdLst>
                <a:gd name="connsiteX0" fmla="*/ 2200684 w 2670903"/>
                <a:gd name="connsiteY0" fmla="*/ -54 h 939935"/>
                <a:gd name="connsiteX1" fmla="*/ -252 w 2670903"/>
                <a:gd name="connsiteY1" fmla="*/ -54 h 939935"/>
                <a:gd name="connsiteX2" fmla="*/ -252 w 2670903"/>
                <a:gd name="connsiteY2" fmla="*/ 939882 h 939935"/>
                <a:gd name="connsiteX3" fmla="*/ 2200684 w 2670903"/>
                <a:gd name="connsiteY3" fmla="*/ 939882 h 939935"/>
                <a:gd name="connsiteX4" fmla="*/ 2670651 w 2670903"/>
                <a:gd name="connsiteY4" fmla="*/ 470393 h 939935"/>
                <a:gd name="connsiteX5" fmla="*/ 2670651 w 2670903"/>
                <a:gd name="connsiteY5" fmla="*/ 469914 h 939935"/>
                <a:gd name="connsiteX6" fmla="*/ 2670651 w 2670903"/>
                <a:gd name="connsiteY6" fmla="*/ 469914 h 939935"/>
                <a:gd name="connsiteX7" fmla="*/ 2201163 w 2670903"/>
                <a:gd name="connsiteY7" fmla="*/ -54 h 939935"/>
                <a:gd name="connsiteX8" fmla="*/ 2200684 w 2670903"/>
                <a:gd name="connsiteY8" fmla="*/ -54 h 93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0903" h="939935">
                  <a:moveTo>
                    <a:pt x="2200684" y="-54"/>
                  </a:moveTo>
                  <a:lnTo>
                    <a:pt x="-252" y="-54"/>
                  </a:lnTo>
                  <a:lnTo>
                    <a:pt x="-252" y="939882"/>
                  </a:lnTo>
                  <a:lnTo>
                    <a:pt x="2200684" y="939882"/>
                  </a:lnTo>
                  <a:cubicBezTo>
                    <a:pt x="2460102" y="940026"/>
                    <a:pt x="2670508" y="729811"/>
                    <a:pt x="2670651" y="470393"/>
                  </a:cubicBezTo>
                  <a:cubicBezTo>
                    <a:pt x="2670651" y="470225"/>
                    <a:pt x="2670651" y="470082"/>
                    <a:pt x="2670651" y="469914"/>
                  </a:cubicBezTo>
                  <a:lnTo>
                    <a:pt x="2670651" y="469914"/>
                  </a:lnTo>
                  <a:cubicBezTo>
                    <a:pt x="2670796" y="210496"/>
                    <a:pt x="2460581" y="90"/>
                    <a:pt x="2201163" y="-54"/>
                  </a:cubicBezTo>
                  <a:cubicBezTo>
                    <a:pt x="2200996" y="-54"/>
                    <a:pt x="2200852" y="-54"/>
                    <a:pt x="2200684" y="-54"/>
                  </a:cubicBezTo>
                  <a:close/>
                </a:path>
              </a:pathLst>
            </a:custGeom>
            <a:solidFill>
              <a:schemeClr val="accent5"/>
            </a:solidFill>
            <a:ln w="23960"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757113EE-1D4F-925D-4C08-D2D2D3FA3DE8}"/>
                </a:ext>
              </a:extLst>
            </p:cNvPr>
            <p:cNvSpPr/>
            <p:nvPr/>
          </p:nvSpPr>
          <p:spPr>
            <a:xfrm>
              <a:off x="3778504" y="3647344"/>
              <a:ext cx="1698575" cy="1308933"/>
            </a:xfrm>
            <a:custGeom>
              <a:avLst/>
              <a:gdLst>
                <a:gd name="connsiteX0" fmla="*/ 1430601 w 1514163"/>
                <a:gd name="connsiteY0" fmla="*/ 380222 h 1166824"/>
                <a:gd name="connsiteX1" fmla="*/ 1134474 w 1514163"/>
                <a:gd name="connsiteY1" fmla="*/ 84574 h 1166824"/>
                <a:gd name="connsiteX2" fmla="*/ 727544 w 1514163"/>
                <a:gd name="connsiteY2" fmla="*/ 83878 h 1166824"/>
                <a:gd name="connsiteX3" fmla="*/ 726849 w 1514163"/>
                <a:gd name="connsiteY3" fmla="*/ 84574 h 1166824"/>
                <a:gd name="connsiteX4" fmla="*/ 433358 w 1514163"/>
                <a:gd name="connsiteY4" fmla="*/ 378064 h 1166824"/>
                <a:gd name="connsiteX5" fmla="*/ 433358 w 1514163"/>
                <a:gd name="connsiteY5" fmla="*/ 375426 h 1166824"/>
                <a:gd name="connsiteX6" fmla="*/ 433358 w 1514163"/>
                <a:gd name="connsiteY6" fmla="*/ 379023 h 1166824"/>
                <a:gd name="connsiteX7" fmla="*/ 431680 w 1514163"/>
                <a:gd name="connsiteY7" fmla="*/ 380702 h 1166824"/>
                <a:gd name="connsiteX8" fmla="*/ 426405 w 1514163"/>
                <a:gd name="connsiteY8" fmla="*/ 386456 h 1166824"/>
                <a:gd name="connsiteX9" fmla="*/ 48033 w 1514163"/>
                <a:gd name="connsiteY9" fmla="*/ 514978 h 1166824"/>
                <a:gd name="connsiteX10" fmla="*/ 1899 w 1514163"/>
                <a:gd name="connsiteY10" fmla="*/ 594057 h 1166824"/>
                <a:gd name="connsiteX11" fmla="*/ 46114 w 1514163"/>
                <a:gd name="connsiteY11" fmla="*/ 639663 h 1166824"/>
                <a:gd name="connsiteX12" fmla="*/ 425206 w 1514163"/>
                <a:gd name="connsiteY12" fmla="*/ 780174 h 1166824"/>
                <a:gd name="connsiteX13" fmla="*/ 431680 w 1514163"/>
                <a:gd name="connsiteY13" fmla="*/ 787367 h 1166824"/>
                <a:gd name="connsiteX14" fmla="*/ 432879 w 1514163"/>
                <a:gd name="connsiteY14" fmla="*/ 788566 h 1166824"/>
                <a:gd name="connsiteX15" fmla="*/ 432879 w 1514163"/>
                <a:gd name="connsiteY15" fmla="*/ 788566 h 1166824"/>
                <a:gd name="connsiteX16" fmla="*/ 432879 w 1514163"/>
                <a:gd name="connsiteY16" fmla="*/ 791923 h 1166824"/>
                <a:gd name="connsiteX17" fmla="*/ 432879 w 1514163"/>
                <a:gd name="connsiteY17" fmla="*/ 789525 h 1166824"/>
                <a:gd name="connsiteX18" fmla="*/ 726369 w 1514163"/>
                <a:gd name="connsiteY18" fmla="*/ 1083016 h 1166824"/>
                <a:gd name="connsiteX19" fmla="*/ 791109 w 1514163"/>
                <a:gd name="connsiteY19" fmla="*/ 1130971 h 1166824"/>
                <a:gd name="connsiteX20" fmla="*/ 1133035 w 1514163"/>
                <a:gd name="connsiteY20" fmla="*/ 1083016 h 1166824"/>
                <a:gd name="connsiteX21" fmla="*/ 1429162 w 1514163"/>
                <a:gd name="connsiteY21" fmla="*/ 786648 h 1166824"/>
                <a:gd name="connsiteX22" fmla="*/ 1430601 w 1514163"/>
                <a:gd name="connsiteY22" fmla="*/ 380222 h 116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14163" h="1166824">
                  <a:moveTo>
                    <a:pt x="1430601" y="380222"/>
                  </a:moveTo>
                  <a:lnTo>
                    <a:pt x="1134474" y="84574"/>
                  </a:lnTo>
                  <a:cubicBezTo>
                    <a:pt x="1022305" y="-27979"/>
                    <a:pt x="840121" y="-28314"/>
                    <a:pt x="727544" y="83878"/>
                  </a:cubicBezTo>
                  <a:cubicBezTo>
                    <a:pt x="727328" y="84094"/>
                    <a:pt x="727088" y="84334"/>
                    <a:pt x="726849" y="84574"/>
                  </a:cubicBezTo>
                  <a:lnTo>
                    <a:pt x="433358" y="378064"/>
                  </a:lnTo>
                  <a:lnTo>
                    <a:pt x="433358" y="375426"/>
                  </a:lnTo>
                  <a:cubicBezTo>
                    <a:pt x="433574" y="376625"/>
                    <a:pt x="433574" y="377824"/>
                    <a:pt x="433358" y="379023"/>
                  </a:cubicBezTo>
                  <a:lnTo>
                    <a:pt x="431680" y="380702"/>
                  </a:lnTo>
                  <a:lnTo>
                    <a:pt x="426405" y="386456"/>
                  </a:lnTo>
                  <a:cubicBezTo>
                    <a:pt x="380846" y="422903"/>
                    <a:pt x="149459" y="487883"/>
                    <a:pt x="48033" y="514978"/>
                  </a:cubicBezTo>
                  <a:cubicBezTo>
                    <a:pt x="13456" y="524065"/>
                    <a:pt x="-7213" y="559481"/>
                    <a:pt x="1899" y="594057"/>
                  </a:cubicBezTo>
                  <a:cubicBezTo>
                    <a:pt x="7653" y="615949"/>
                    <a:pt x="24414" y="633237"/>
                    <a:pt x="46114" y="639663"/>
                  </a:cubicBezTo>
                  <a:cubicBezTo>
                    <a:pt x="145863" y="669876"/>
                    <a:pt x="376530" y="741809"/>
                    <a:pt x="425206" y="780174"/>
                  </a:cubicBezTo>
                  <a:cubicBezTo>
                    <a:pt x="427244" y="782692"/>
                    <a:pt x="429402" y="785089"/>
                    <a:pt x="431680" y="787367"/>
                  </a:cubicBezTo>
                  <a:lnTo>
                    <a:pt x="432879" y="788566"/>
                  </a:lnTo>
                  <a:lnTo>
                    <a:pt x="432879" y="788566"/>
                  </a:lnTo>
                  <a:cubicBezTo>
                    <a:pt x="433095" y="789669"/>
                    <a:pt x="433095" y="790820"/>
                    <a:pt x="432879" y="791923"/>
                  </a:cubicBezTo>
                  <a:lnTo>
                    <a:pt x="432879" y="789525"/>
                  </a:lnTo>
                  <a:lnTo>
                    <a:pt x="726369" y="1083016"/>
                  </a:lnTo>
                  <a:cubicBezTo>
                    <a:pt x="726369" y="1083016"/>
                    <a:pt x="755383" y="1102198"/>
                    <a:pt x="791109" y="1130971"/>
                  </a:cubicBezTo>
                  <a:cubicBezTo>
                    <a:pt x="903086" y="1192739"/>
                    <a:pt x="1042375" y="1173197"/>
                    <a:pt x="1133035" y="1083016"/>
                  </a:cubicBezTo>
                  <a:lnTo>
                    <a:pt x="1429162" y="786648"/>
                  </a:lnTo>
                  <a:cubicBezTo>
                    <a:pt x="1541595" y="674743"/>
                    <a:pt x="1542243" y="492918"/>
                    <a:pt x="1430601" y="380222"/>
                  </a:cubicBezTo>
                  <a:close/>
                </a:path>
              </a:pathLst>
            </a:custGeom>
            <a:solidFill>
              <a:schemeClr val="accent5"/>
            </a:solidFill>
            <a:ln w="23960" cap="flat">
              <a:noFill/>
              <a:prstDash val="solid"/>
              <a:miter/>
            </a:ln>
          </p:spPr>
          <p:txBody>
            <a:bodyPr rtlCol="0" anchor="ctr"/>
            <a:lstStyle/>
            <a:p>
              <a:endParaRPr lang="en-US">
                <a:latin typeface="Lora" pitchFamily="2" charset="0"/>
              </a:endParaRPr>
            </a:p>
          </p:txBody>
        </p:sp>
        <p:sp>
          <p:nvSpPr>
            <p:cNvPr id="363" name="Freeform: Shape 362">
              <a:extLst>
                <a:ext uri="{FF2B5EF4-FFF2-40B4-BE49-F238E27FC236}">
                  <a16:creationId xmlns:a16="http://schemas.microsoft.com/office/drawing/2014/main" id="{31E7A98C-52EE-3919-5974-03E500DFF856}"/>
                </a:ext>
              </a:extLst>
            </p:cNvPr>
            <p:cNvSpPr/>
            <p:nvPr/>
          </p:nvSpPr>
          <p:spPr>
            <a:xfrm>
              <a:off x="4397648" y="3862091"/>
              <a:ext cx="879624" cy="879343"/>
            </a:xfrm>
            <a:custGeom>
              <a:avLst/>
              <a:gdLst>
                <a:gd name="connsiteX0" fmla="*/ 255250 w 784124"/>
                <a:gd name="connsiteY0" fmla="*/ 727335 h 783874"/>
                <a:gd name="connsiteX1" fmla="*/ 255250 w 784124"/>
                <a:gd name="connsiteY1" fmla="*/ 727335 h 783874"/>
                <a:gd name="connsiteX2" fmla="*/ 528119 w 784124"/>
                <a:gd name="connsiteY2" fmla="*/ 727335 h 783874"/>
                <a:gd name="connsiteX3" fmla="*/ 726897 w 784124"/>
                <a:gd name="connsiteY3" fmla="*/ 528318 h 783874"/>
                <a:gd name="connsiteX4" fmla="*/ 728480 w 784124"/>
                <a:gd name="connsiteY4" fmla="*/ 257032 h 783874"/>
                <a:gd name="connsiteX5" fmla="*/ 726897 w 784124"/>
                <a:gd name="connsiteY5" fmla="*/ 255449 h 783874"/>
                <a:gd name="connsiteX6" fmla="*/ 528119 w 784124"/>
                <a:gd name="connsiteY6" fmla="*/ 56432 h 783874"/>
                <a:gd name="connsiteX7" fmla="*/ 255250 w 784124"/>
                <a:gd name="connsiteY7" fmla="*/ 56432 h 783874"/>
                <a:gd name="connsiteX8" fmla="*/ 56233 w 784124"/>
                <a:gd name="connsiteY8" fmla="*/ 255449 h 783874"/>
                <a:gd name="connsiteX9" fmla="*/ 56233 w 784124"/>
                <a:gd name="connsiteY9" fmla="*/ 528318 h 783874"/>
                <a:gd name="connsiteX10" fmla="*/ 56233 w 784124"/>
                <a:gd name="connsiteY10" fmla="*/ 528318 h 783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4124" h="783874">
                  <a:moveTo>
                    <a:pt x="255250" y="727335"/>
                  </a:moveTo>
                  <a:lnTo>
                    <a:pt x="255250" y="727335"/>
                  </a:lnTo>
                  <a:cubicBezTo>
                    <a:pt x="330613" y="802650"/>
                    <a:pt x="452757" y="802650"/>
                    <a:pt x="528119" y="727335"/>
                  </a:cubicBezTo>
                  <a:lnTo>
                    <a:pt x="726897" y="528318"/>
                  </a:lnTo>
                  <a:cubicBezTo>
                    <a:pt x="802236" y="453843"/>
                    <a:pt x="802955" y="332394"/>
                    <a:pt x="728480" y="257032"/>
                  </a:cubicBezTo>
                  <a:cubicBezTo>
                    <a:pt x="727952" y="256504"/>
                    <a:pt x="727424" y="255977"/>
                    <a:pt x="726897" y="255449"/>
                  </a:cubicBezTo>
                  <a:lnTo>
                    <a:pt x="528119" y="56432"/>
                  </a:lnTo>
                  <a:cubicBezTo>
                    <a:pt x="452757" y="-18882"/>
                    <a:pt x="330613" y="-18882"/>
                    <a:pt x="255250" y="56432"/>
                  </a:cubicBezTo>
                  <a:lnTo>
                    <a:pt x="56233" y="255449"/>
                  </a:lnTo>
                  <a:cubicBezTo>
                    <a:pt x="-19081" y="330812"/>
                    <a:pt x="-19081" y="452955"/>
                    <a:pt x="56233" y="528318"/>
                  </a:cubicBezTo>
                  <a:lnTo>
                    <a:pt x="56233" y="528318"/>
                  </a:lnTo>
                  <a:close/>
                </a:path>
              </a:pathLst>
            </a:custGeom>
            <a:gradFill>
              <a:gsLst>
                <a:gs pos="0">
                  <a:srgbClr val="FFFFFF"/>
                </a:gs>
                <a:gs pos="36000">
                  <a:srgbClr val="F4F2F2"/>
                </a:gs>
                <a:gs pos="100000">
                  <a:srgbClr val="D8D2D2"/>
                </a:gs>
              </a:gsLst>
              <a:lin ang="14045999" scaled="1"/>
            </a:gradFill>
            <a:ln w="23960" cap="flat">
              <a:noFill/>
              <a:prstDash val="solid"/>
              <a:miter/>
            </a:ln>
          </p:spPr>
          <p:txBody>
            <a:bodyPr rtlCol="0" anchor="ctr"/>
            <a:lstStyle/>
            <a:p>
              <a:endParaRPr lang="en-US">
                <a:latin typeface="Lora" pitchFamily="2" charset="0"/>
              </a:endParaRPr>
            </a:p>
          </p:txBody>
        </p:sp>
        <p:sp>
          <p:nvSpPr>
            <p:cNvPr id="364" name="TextBox 363">
              <a:extLst>
                <a:ext uri="{FF2B5EF4-FFF2-40B4-BE49-F238E27FC236}">
                  <a16:creationId xmlns:a16="http://schemas.microsoft.com/office/drawing/2014/main" id="{80F016A3-B456-C451-B553-6C80B1AC9FC3}"/>
                </a:ext>
              </a:extLst>
            </p:cNvPr>
            <p:cNvSpPr txBox="1"/>
            <p:nvPr/>
          </p:nvSpPr>
          <p:spPr>
            <a:xfrm>
              <a:off x="4571605" y="4076128"/>
              <a:ext cx="552273" cy="482095"/>
            </a:xfrm>
            <a:prstGeom prst="rect">
              <a:avLst/>
            </a:prstGeom>
            <a:noFill/>
          </p:spPr>
          <p:txBody>
            <a:bodyPr wrap="none" rtlCol="0">
              <a:spAutoFit/>
            </a:bodyPr>
            <a:lstStyle/>
            <a:p>
              <a:pPr algn="ctr"/>
              <a:r>
                <a:rPr lang="en-US" sz="3021" b="1" i="1" spc="0" baseline="0" dirty="0">
                  <a:ln/>
                  <a:latin typeface="Lora" pitchFamily="2" charset="0"/>
                  <a:cs typeface="Arial"/>
                  <a:sym typeface="Arial"/>
                  <a:rtl val="0"/>
                </a:rPr>
                <a:t>03</a:t>
              </a:r>
            </a:p>
          </p:txBody>
        </p:sp>
        <p:sp>
          <p:nvSpPr>
            <p:cNvPr id="366" name="Freeform: Shape 365">
              <a:extLst>
                <a:ext uri="{FF2B5EF4-FFF2-40B4-BE49-F238E27FC236}">
                  <a16:creationId xmlns:a16="http://schemas.microsoft.com/office/drawing/2014/main" id="{23BE03E8-5735-0B07-8881-B7E2FDD092C3}"/>
                </a:ext>
              </a:extLst>
            </p:cNvPr>
            <p:cNvSpPr/>
            <p:nvPr/>
          </p:nvSpPr>
          <p:spPr>
            <a:xfrm>
              <a:off x="3641961" y="4133649"/>
              <a:ext cx="284584" cy="284583"/>
            </a:xfrm>
            <a:custGeom>
              <a:avLst/>
              <a:gdLst>
                <a:gd name="connsiteX0" fmla="*/ -252 w 253687"/>
                <a:gd name="connsiteY0" fmla="*/ 126789 h 253686"/>
                <a:gd name="connsiteX1" fmla="*/ 126591 w 253687"/>
                <a:gd name="connsiteY1" fmla="*/ 253633 h 253686"/>
                <a:gd name="connsiteX2" fmla="*/ 253435 w 253687"/>
                <a:gd name="connsiteY2" fmla="*/ 126789 h 253686"/>
                <a:gd name="connsiteX3" fmla="*/ 126591 w 253687"/>
                <a:gd name="connsiteY3" fmla="*/ -54 h 253686"/>
                <a:gd name="connsiteX4" fmla="*/ -252 w 253687"/>
                <a:gd name="connsiteY4" fmla="*/ 126789 h 253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87" h="253686">
                  <a:moveTo>
                    <a:pt x="-252" y="126789"/>
                  </a:moveTo>
                  <a:cubicBezTo>
                    <a:pt x="-252" y="196853"/>
                    <a:pt x="56528" y="253633"/>
                    <a:pt x="126591" y="253633"/>
                  </a:cubicBezTo>
                  <a:cubicBezTo>
                    <a:pt x="196655" y="253633"/>
                    <a:pt x="253435" y="196853"/>
                    <a:pt x="253435" y="126789"/>
                  </a:cubicBezTo>
                  <a:cubicBezTo>
                    <a:pt x="253435" y="56726"/>
                    <a:pt x="196655" y="-54"/>
                    <a:pt x="126591" y="-54"/>
                  </a:cubicBezTo>
                  <a:cubicBezTo>
                    <a:pt x="56528" y="-54"/>
                    <a:pt x="-252" y="56726"/>
                    <a:pt x="-252" y="126789"/>
                  </a:cubicBezTo>
                  <a:close/>
                </a:path>
              </a:pathLst>
            </a:custGeom>
            <a:gradFill>
              <a:gsLst>
                <a:gs pos="0">
                  <a:srgbClr val="FFFFFF"/>
                </a:gs>
                <a:gs pos="36000">
                  <a:srgbClr val="F4F2F2"/>
                </a:gs>
                <a:gs pos="100000">
                  <a:srgbClr val="D8D2D2"/>
                </a:gs>
              </a:gsLst>
              <a:lin ang="2700000" scaled="1"/>
            </a:gradFill>
            <a:ln w="23960" cap="flat">
              <a:noFill/>
              <a:prstDash val="solid"/>
              <a:miter/>
            </a:ln>
          </p:spPr>
          <p:txBody>
            <a:bodyPr rtlCol="0" anchor="ctr"/>
            <a:lstStyle/>
            <a:p>
              <a:endParaRPr lang="en-US">
                <a:latin typeface="Lora" pitchFamily="2" charset="0"/>
              </a:endParaRPr>
            </a:p>
          </p:txBody>
        </p:sp>
        <p:sp>
          <p:nvSpPr>
            <p:cNvPr id="367" name="Freeform: Shape 366">
              <a:extLst>
                <a:ext uri="{FF2B5EF4-FFF2-40B4-BE49-F238E27FC236}">
                  <a16:creationId xmlns:a16="http://schemas.microsoft.com/office/drawing/2014/main" id="{E8A8CEBA-A96B-3F50-6248-C1E029C8A378}"/>
                </a:ext>
              </a:extLst>
            </p:cNvPr>
            <p:cNvSpPr/>
            <p:nvPr/>
          </p:nvSpPr>
          <p:spPr>
            <a:xfrm>
              <a:off x="3706786" y="4198474"/>
              <a:ext cx="154934" cy="154933"/>
            </a:xfrm>
            <a:custGeom>
              <a:avLst/>
              <a:gdLst>
                <a:gd name="connsiteX0" fmla="*/ -252 w 138113"/>
                <a:gd name="connsiteY0" fmla="*/ 69002 h 138112"/>
                <a:gd name="connsiteX1" fmla="*/ 68804 w 138113"/>
                <a:gd name="connsiteY1" fmla="*/ 138059 h 138112"/>
                <a:gd name="connsiteX2" fmla="*/ 137861 w 138113"/>
                <a:gd name="connsiteY2" fmla="*/ 69002 h 138112"/>
                <a:gd name="connsiteX3" fmla="*/ 68804 w 138113"/>
                <a:gd name="connsiteY3" fmla="*/ -54 h 138112"/>
                <a:gd name="connsiteX4" fmla="*/ -252 w 138113"/>
                <a:gd name="connsiteY4" fmla="*/ 69002 h 13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13" h="138112">
                  <a:moveTo>
                    <a:pt x="-252" y="69002"/>
                  </a:moveTo>
                  <a:cubicBezTo>
                    <a:pt x="-252" y="107151"/>
                    <a:pt x="30655" y="138059"/>
                    <a:pt x="68804" y="138059"/>
                  </a:cubicBezTo>
                  <a:cubicBezTo>
                    <a:pt x="106953" y="138059"/>
                    <a:pt x="137861" y="107151"/>
                    <a:pt x="137861" y="69002"/>
                  </a:cubicBezTo>
                  <a:cubicBezTo>
                    <a:pt x="137861" y="30853"/>
                    <a:pt x="106953" y="-54"/>
                    <a:pt x="68804" y="-54"/>
                  </a:cubicBezTo>
                  <a:cubicBezTo>
                    <a:pt x="30655" y="-54"/>
                    <a:pt x="-252" y="30853"/>
                    <a:pt x="-252" y="69002"/>
                  </a:cubicBezTo>
                  <a:close/>
                </a:path>
              </a:pathLst>
            </a:custGeom>
            <a:solidFill>
              <a:schemeClr val="accent5"/>
            </a:solidFill>
            <a:ln w="23960" cap="flat">
              <a:noFill/>
              <a:prstDash val="solid"/>
              <a:miter/>
            </a:ln>
          </p:spPr>
          <p:txBody>
            <a:bodyPr rtlCol="0" anchor="ctr"/>
            <a:lstStyle/>
            <a:p>
              <a:endParaRPr lang="en-US">
                <a:latin typeface="Lora" pitchFamily="2" charset="0"/>
              </a:endParaRPr>
            </a:p>
          </p:txBody>
        </p:sp>
        <p:sp>
          <p:nvSpPr>
            <p:cNvPr id="368" name="Freeform: Shape 367">
              <a:extLst>
                <a:ext uri="{FF2B5EF4-FFF2-40B4-BE49-F238E27FC236}">
                  <a16:creationId xmlns:a16="http://schemas.microsoft.com/office/drawing/2014/main" id="{280A4732-F459-F0A9-14E1-E23F5C6B448B}"/>
                </a:ext>
              </a:extLst>
            </p:cNvPr>
            <p:cNvSpPr/>
            <p:nvPr/>
          </p:nvSpPr>
          <p:spPr>
            <a:xfrm>
              <a:off x="2525952" y="4520177"/>
              <a:ext cx="1051992" cy="521290"/>
            </a:xfrm>
            <a:custGeom>
              <a:avLst/>
              <a:gdLst>
                <a:gd name="connsiteX0" fmla="*/ 879499 w 937778"/>
                <a:gd name="connsiteY0" fmla="*/ -54 h 464694"/>
                <a:gd name="connsiteX1" fmla="*/ 325848 w 937778"/>
                <a:gd name="connsiteY1" fmla="*/ 337556 h 464694"/>
                <a:gd name="connsiteX2" fmla="*/ -252 w 937778"/>
                <a:gd name="connsiteY2" fmla="*/ 382634 h 464694"/>
                <a:gd name="connsiteX3" fmla="*/ -252 w 937778"/>
                <a:gd name="connsiteY3" fmla="*/ 464639 h 464694"/>
                <a:gd name="connsiteX4" fmla="*/ 937526 w 937778"/>
                <a:gd name="connsiteY4" fmla="*/ 58452 h 464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778" h="464694">
                  <a:moveTo>
                    <a:pt x="879499" y="-54"/>
                  </a:moveTo>
                  <a:cubicBezTo>
                    <a:pt x="729612" y="161390"/>
                    <a:pt x="538005" y="278210"/>
                    <a:pt x="325848" y="337556"/>
                  </a:cubicBezTo>
                  <a:cubicBezTo>
                    <a:pt x="219745" y="367504"/>
                    <a:pt x="109998" y="382682"/>
                    <a:pt x="-252" y="382634"/>
                  </a:cubicBezTo>
                  <a:lnTo>
                    <a:pt x="-252" y="464639"/>
                  </a:lnTo>
                  <a:cubicBezTo>
                    <a:pt x="355149" y="465142"/>
                    <a:pt x="694796" y="318038"/>
                    <a:pt x="937526" y="58452"/>
                  </a:cubicBezTo>
                  <a:close/>
                </a:path>
              </a:pathLst>
            </a:custGeom>
            <a:solidFill>
              <a:schemeClr val="accent6"/>
            </a:solidFill>
            <a:ln w="23960"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038CE766-C027-F6AD-5DAA-A48B97AA7FD5}"/>
                </a:ext>
              </a:extLst>
            </p:cNvPr>
            <p:cNvSpPr/>
            <p:nvPr/>
          </p:nvSpPr>
          <p:spPr>
            <a:xfrm>
              <a:off x="3543915" y="5079120"/>
              <a:ext cx="2996198" cy="1054950"/>
            </a:xfrm>
            <a:custGeom>
              <a:avLst/>
              <a:gdLst>
                <a:gd name="connsiteX0" fmla="*/ 2200684 w 2670904"/>
                <a:gd name="connsiteY0" fmla="*/ 940361 h 940415"/>
                <a:gd name="connsiteX1" fmla="*/ -252 w 2670904"/>
                <a:gd name="connsiteY1" fmla="*/ 940361 h 940415"/>
                <a:gd name="connsiteX2" fmla="*/ -252 w 2670904"/>
                <a:gd name="connsiteY2" fmla="*/ -54 h 940415"/>
                <a:gd name="connsiteX3" fmla="*/ 2200684 w 2670904"/>
                <a:gd name="connsiteY3" fmla="*/ -54 h 940415"/>
                <a:gd name="connsiteX4" fmla="*/ 2670651 w 2670904"/>
                <a:gd name="connsiteY4" fmla="*/ 469435 h 940415"/>
                <a:gd name="connsiteX5" fmla="*/ 2670651 w 2670904"/>
                <a:gd name="connsiteY5" fmla="*/ 469914 h 940415"/>
                <a:gd name="connsiteX6" fmla="*/ 2670651 w 2670904"/>
                <a:gd name="connsiteY6" fmla="*/ 469914 h 940415"/>
                <a:gd name="connsiteX7" fmla="*/ 2201643 w 2670904"/>
                <a:gd name="connsiteY7" fmla="*/ 940361 h 940415"/>
                <a:gd name="connsiteX8" fmla="*/ 2200684 w 2670904"/>
                <a:gd name="connsiteY8" fmla="*/ 940361 h 94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0904" h="940415">
                  <a:moveTo>
                    <a:pt x="2200684" y="940361"/>
                  </a:moveTo>
                  <a:lnTo>
                    <a:pt x="-252" y="940361"/>
                  </a:lnTo>
                  <a:lnTo>
                    <a:pt x="-252" y="-54"/>
                  </a:lnTo>
                  <a:lnTo>
                    <a:pt x="2200684" y="-54"/>
                  </a:lnTo>
                  <a:cubicBezTo>
                    <a:pt x="2460102" y="-198"/>
                    <a:pt x="2670508" y="210017"/>
                    <a:pt x="2670651" y="469435"/>
                  </a:cubicBezTo>
                  <a:cubicBezTo>
                    <a:pt x="2670651" y="469602"/>
                    <a:pt x="2670651" y="469746"/>
                    <a:pt x="2670651" y="469914"/>
                  </a:cubicBezTo>
                  <a:lnTo>
                    <a:pt x="2670651" y="469914"/>
                  </a:lnTo>
                  <a:cubicBezTo>
                    <a:pt x="2671059" y="729332"/>
                    <a:pt x="2461060" y="939954"/>
                    <a:pt x="2201643" y="940361"/>
                  </a:cubicBezTo>
                  <a:cubicBezTo>
                    <a:pt x="2201331" y="940361"/>
                    <a:pt x="2200996" y="940361"/>
                    <a:pt x="2200684" y="940361"/>
                  </a:cubicBezTo>
                  <a:close/>
                </a:path>
              </a:pathLst>
            </a:custGeom>
            <a:solidFill>
              <a:schemeClr val="accent6"/>
            </a:solidFill>
            <a:ln w="23960"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0240B92E-C3F8-45FE-5750-41EF2EFDB21A}"/>
                </a:ext>
              </a:extLst>
            </p:cNvPr>
            <p:cNvSpPr/>
            <p:nvPr/>
          </p:nvSpPr>
          <p:spPr>
            <a:xfrm>
              <a:off x="3054271" y="4850515"/>
              <a:ext cx="1419642" cy="1410644"/>
            </a:xfrm>
            <a:custGeom>
              <a:avLst/>
              <a:gdLst>
                <a:gd name="connsiteX0" fmla="*/ 1180149 w 1265513"/>
                <a:gd name="connsiteY0" fmla="*/ 877274 h 1257492"/>
                <a:gd name="connsiteX1" fmla="*/ 883782 w 1265513"/>
                <a:gd name="connsiteY1" fmla="*/ 1173402 h 1257492"/>
                <a:gd name="connsiteX2" fmla="*/ 477355 w 1265513"/>
                <a:gd name="connsiteY2" fmla="*/ 1173402 h 1257492"/>
                <a:gd name="connsiteX3" fmla="*/ 180988 w 1265513"/>
                <a:gd name="connsiteY3" fmla="*/ 877274 h 1257492"/>
                <a:gd name="connsiteX4" fmla="*/ 180292 w 1265513"/>
                <a:gd name="connsiteY4" fmla="*/ 470344 h 1257492"/>
                <a:gd name="connsiteX5" fmla="*/ 180988 w 1265513"/>
                <a:gd name="connsiteY5" fmla="*/ 469649 h 1257492"/>
                <a:gd name="connsiteX6" fmla="*/ 182426 w 1265513"/>
                <a:gd name="connsiteY6" fmla="*/ 468450 h 1257492"/>
                <a:gd name="connsiteX7" fmla="*/ 7867 w 1265513"/>
                <a:gd name="connsiteY7" fmla="*/ 96312 h 1257492"/>
                <a:gd name="connsiteX8" fmla="*/ 18897 w 1265513"/>
                <a:gd name="connsiteY8" fmla="*/ 19103 h 1257492"/>
                <a:gd name="connsiteX9" fmla="*/ 18897 w 1265513"/>
                <a:gd name="connsiteY9" fmla="*/ 19103 h 1257492"/>
                <a:gd name="connsiteX10" fmla="*/ 95386 w 1265513"/>
                <a:gd name="connsiteY10" fmla="*/ 7594 h 1257492"/>
                <a:gd name="connsiteX11" fmla="*/ 479034 w 1265513"/>
                <a:gd name="connsiteY11" fmla="*/ 174241 h 1257492"/>
                <a:gd name="connsiteX12" fmla="*/ 479034 w 1265513"/>
                <a:gd name="connsiteY12" fmla="*/ 174241 h 1257492"/>
                <a:gd name="connsiteX13" fmla="*/ 885460 w 1265513"/>
                <a:gd name="connsiteY13" fmla="*/ 174241 h 1257492"/>
                <a:gd name="connsiteX14" fmla="*/ 1181827 w 1265513"/>
                <a:gd name="connsiteY14" fmla="*/ 470369 h 1257492"/>
                <a:gd name="connsiteX15" fmla="*/ 1180149 w 1265513"/>
                <a:gd name="connsiteY15" fmla="*/ 877274 h 125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65513" h="1257492">
                  <a:moveTo>
                    <a:pt x="1180149" y="877274"/>
                  </a:moveTo>
                  <a:lnTo>
                    <a:pt x="883782" y="1173402"/>
                  </a:lnTo>
                  <a:cubicBezTo>
                    <a:pt x="771468" y="1285451"/>
                    <a:pt x="589667" y="1285451"/>
                    <a:pt x="477355" y="1173402"/>
                  </a:cubicBezTo>
                  <a:lnTo>
                    <a:pt x="180988" y="877274"/>
                  </a:lnTo>
                  <a:cubicBezTo>
                    <a:pt x="68435" y="765105"/>
                    <a:pt x="68099" y="582921"/>
                    <a:pt x="180292" y="470344"/>
                  </a:cubicBezTo>
                  <a:cubicBezTo>
                    <a:pt x="180508" y="470129"/>
                    <a:pt x="180748" y="469889"/>
                    <a:pt x="180988" y="469649"/>
                  </a:cubicBezTo>
                  <a:lnTo>
                    <a:pt x="182426" y="468450"/>
                  </a:lnTo>
                  <a:cubicBezTo>
                    <a:pt x="205205" y="444472"/>
                    <a:pt x="66133" y="197739"/>
                    <a:pt x="7867" y="96312"/>
                  </a:cubicBezTo>
                  <a:cubicBezTo>
                    <a:pt x="-6184" y="71015"/>
                    <a:pt x="-1677" y="39461"/>
                    <a:pt x="18897" y="19103"/>
                  </a:cubicBezTo>
                  <a:lnTo>
                    <a:pt x="18897" y="19103"/>
                  </a:lnTo>
                  <a:cubicBezTo>
                    <a:pt x="39038" y="-1206"/>
                    <a:pt x="70137" y="-5906"/>
                    <a:pt x="95386" y="7594"/>
                  </a:cubicBezTo>
                  <a:cubicBezTo>
                    <a:pt x="198012" y="62983"/>
                    <a:pt x="455056" y="197259"/>
                    <a:pt x="479034" y="174241"/>
                  </a:cubicBezTo>
                  <a:lnTo>
                    <a:pt x="479034" y="174241"/>
                  </a:lnTo>
                  <a:cubicBezTo>
                    <a:pt x="591346" y="62192"/>
                    <a:pt x="773147" y="62192"/>
                    <a:pt x="885460" y="174241"/>
                  </a:cubicBezTo>
                  <a:lnTo>
                    <a:pt x="1181827" y="470369"/>
                  </a:lnTo>
                  <a:cubicBezTo>
                    <a:pt x="1293732" y="583209"/>
                    <a:pt x="1292965" y="765369"/>
                    <a:pt x="1180149" y="877274"/>
                  </a:cubicBezTo>
                  <a:close/>
                </a:path>
              </a:pathLst>
            </a:custGeom>
            <a:solidFill>
              <a:schemeClr val="accent6"/>
            </a:solidFill>
            <a:ln w="23960" cap="flat">
              <a:noFill/>
              <a:prstDash val="solid"/>
              <a:miter/>
            </a:ln>
          </p:spPr>
          <p:txBody>
            <a:bodyPr rtlCol="0" anchor="ctr"/>
            <a:lstStyle/>
            <a:p>
              <a:endParaRPr lang="en-US">
                <a:latin typeface="Lora" pitchFamily="2" charset="0"/>
              </a:endParaRPr>
            </a:p>
          </p:txBody>
        </p:sp>
        <p:sp>
          <p:nvSpPr>
            <p:cNvPr id="392" name="Freeform: Shape 391">
              <a:extLst>
                <a:ext uri="{FF2B5EF4-FFF2-40B4-BE49-F238E27FC236}">
                  <a16:creationId xmlns:a16="http://schemas.microsoft.com/office/drawing/2014/main" id="{90C29B32-2D8A-3F11-08D2-118719FABCD2}"/>
                </a:ext>
              </a:extLst>
            </p:cNvPr>
            <p:cNvSpPr/>
            <p:nvPr/>
          </p:nvSpPr>
          <p:spPr>
            <a:xfrm>
              <a:off x="3383314" y="5166925"/>
              <a:ext cx="879627" cy="879343"/>
            </a:xfrm>
            <a:custGeom>
              <a:avLst/>
              <a:gdLst>
                <a:gd name="connsiteX0" fmla="*/ 255251 w 784127"/>
                <a:gd name="connsiteY0" fmla="*/ 56432 h 783874"/>
                <a:gd name="connsiteX1" fmla="*/ 255251 w 784127"/>
                <a:gd name="connsiteY1" fmla="*/ 56432 h 783874"/>
                <a:gd name="connsiteX2" fmla="*/ 528120 w 784127"/>
                <a:gd name="connsiteY2" fmla="*/ 56432 h 783874"/>
                <a:gd name="connsiteX3" fmla="*/ 726897 w 784127"/>
                <a:gd name="connsiteY3" fmla="*/ 255449 h 783874"/>
                <a:gd name="connsiteX4" fmla="*/ 728504 w 784127"/>
                <a:gd name="connsiteY4" fmla="*/ 526736 h 783874"/>
                <a:gd name="connsiteX5" fmla="*/ 726897 w 784127"/>
                <a:gd name="connsiteY5" fmla="*/ 528318 h 783874"/>
                <a:gd name="connsiteX6" fmla="*/ 528120 w 784127"/>
                <a:gd name="connsiteY6" fmla="*/ 727335 h 783874"/>
                <a:gd name="connsiteX7" fmla="*/ 255251 w 784127"/>
                <a:gd name="connsiteY7" fmla="*/ 727335 h 783874"/>
                <a:gd name="connsiteX8" fmla="*/ 56234 w 784127"/>
                <a:gd name="connsiteY8" fmla="*/ 528318 h 783874"/>
                <a:gd name="connsiteX9" fmla="*/ 56234 w 784127"/>
                <a:gd name="connsiteY9" fmla="*/ 255449 h 783874"/>
                <a:gd name="connsiteX10" fmla="*/ 56234 w 784127"/>
                <a:gd name="connsiteY10" fmla="*/ 255449 h 783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4127" h="783874">
                  <a:moveTo>
                    <a:pt x="255251" y="56432"/>
                  </a:moveTo>
                  <a:lnTo>
                    <a:pt x="255251" y="56432"/>
                  </a:lnTo>
                  <a:cubicBezTo>
                    <a:pt x="330614" y="-18883"/>
                    <a:pt x="452757" y="-18883"/>
                    <a:pt x="528120" y="56432"/>
                  </a:cubicBezTo>
                  <a:lnTo>
                    <a:pt x="726897" y="255449"/>
                  </a:lnTo>
                  <a:cubicBezTo>
                    <a:pt x="802236" y="329925"/>
                    <a:pt x="802955" y="451373"/>
                    <a:pt x="728504" y="526736"/>
                  </a:cubicBezTo>
                  <a:cubicBezTo>
                    <a:pt x="727952" y="527263"/>
                    <a:pt x="727425" y="527791"/>
                    <a:pt x="726897" y="528318"/>
                  </a:cubicBezTo>
                  <a:lnTo>
                    <a:pt x="528120" y="727335"/>
                  </a:lnTo>
                  <a:cubicBezTo>
                    <a:pt x="452757" y="802650"/>
                    <a:pt x="330614" y="802650"/>
                    <a:pt x="255251" y="727335"/>
                  </a:cubicBezTo>
                  <a:lnTo>
                    <a:pt x="56234" y="528318"/>
                  </a:lnTo>
                  <a:cubicBezTo>
                    <a:pt x="-19081" y="452955"/>
                    <a:pt x="-19081" y="330812"/>
                    <a:pt x="56234" y="255449"/>
                  </a:cubicBezTo>
                  <a:lnTo>
                    <a:pt x="56234" y="255449"/>
                  </a:lnTo>
                  <a:close/>
                </a:path>
              </a:pathLst>
            </a:custGeom>
            <a:gradFill>
              <a:gsLst>
                <a:gs pos="0">
                  <a:srgbClr val="FFFFFF"/>
                </a:gs>
                <a:gs pos="36000">
                  <a:srgbClr val="F4F2F2"/>
                </a:gs>
                <a:gs pos="100000">
                  <a:srgbClr val="D8D2D2"/>
                </a:gs>
              </a:gsLst>
              <a:lin ang="8100602" scaled="1"/>
            </a:gradFill>
            <a:ln w="23960" cap="flat">
              <a:noFill/>
              <a:prstDash val="solid"/>
              <a:miter/>
            </a:ln>
          </p:spPr>
          <p:txBody>
            <a:bodyPr rtlCol="0" anchor="ctr"/>
            <a:lstStyle/>
            <a:p>
              <a:endParaRPr lang="en-US">
                <a:latin typeface="Lora" pitchFamily="2" charset="0"/>
              </a:endParaRPr>
            </a:p>
          </p:txBody>
        </p:sp>
        <p:sp>
          <p:nvSpPr>
            <p:cNvPr id="393" name="TextBox 392">
              <a:extLst>
                <a:ext uri="{FF2B5EF4-FFF2-40B4-BE49-F238E27FC236}">
                  <a16:creationId xmlns:a16="http://schemas.microsoft.com/office/drawing/2014/main" id="{54AC4B0E-7673-E9CD-9353-773FA0B1E956}"/>
                </a:ext>
              </a:extLst>
            </p:cNvPr>
            <p:cNvSpPr txBox="1"/>
            <p:nvPr/>
          </p:nvSpPr>
          <p:spPr>
            <a:xfrm>
              <a:off x="3531392" y="5372354"/>
              <a:ext cx="548113" cy="482095"/>
            </a:xfrm>
            <a:prstGeom prst="rect">
              <a:avLst/>
            </a:prstGeom>
            <a:noFill/>
          </p:spPr>
          <p:txBody>
            <a:bodyPr wrap="none" rtlCol="0">
              <a:spAutoFit/>
            </a:bodyPr>
            <a:lstStyle/>
            <a:p>
              <a:pPr algn="ctr"/>
              <a:r>
                <a:rPr lang="en-US" sz="3021" b="1" i="1" spc="0" baseline="0">
                  <a:ln/>
                  <a:latin typeface="Lora" pitchFamily="2" charset="0"/>
                  <a:cs typeface="Arial"/>
                  <a:sym typeface="Arial"/>
                  <a:rtl val="0"/>
                </a:rPr>
                <a:t>04</a:t>
              </a:r>
            </a:p>
          </p:txBody>
        </p:sp>
        <p:sp>
          <p:nvSpPr>
            <p:cNvPr id="395" name="Freeform: Shape 394">
              <a:extLst>
                <a:ext uri="{FF2B5EF4-FFF2-40B4-BE49-F238E27FC236}">
                  <a16:creationId xmlns:a16="http://schemas.microsoft.com/office/drawing/2014/main" id="{63961D6B-943C-1924-1CDB-4089B0825C8E}"/>
                </a:ext>
              </a:extLst>
            </p:cNvPr>
            <p:cNvSpPr/>
            <p:nvPr/>
          </p:nvSpPr>
          <p:spPr>
            <a:xfrm>
              <a:off x="2954711" y="4756612"/>
              <a:ext cx="284583" cy="284583"/>
            </a:xfrm>
            <a:custGeom>
              <a:avLst/>
              <a:gdLst>
                <a:gd name="connsiteX0" fmla="*/ -252 w 253686"/>
                <a:gd name="connsiteY0" fmla="*/ 126789 h 253686"/>
                <a:gd name="connsiteX1" fmla="*/ 126591 w 253686"/>
                <a:gd name="connsiteY1" fmla="*/ -54 h 253686"/>
                <a:gd name="connsiteX2" fmla="*/ 253434 w 253686"/>
                <a:gd name="connsiteY2" fmla="*/ 126789 h 253686"/>
                <a:gd name="connsiteX3" fmla="*/ 126591 w 253686"/>
                <a:gd name="connsiteY3" fmla="*/ 253633 h 253686"/>
                <a:gd name="connsiteX4" fmla="*/ -252 w 253686"/>
                <a:gd name="connsiteY4" fmla="*/ 127269 h 253686"/>
                <a:gd name="connsiteX5" fmla="*/ -252 w 253686"/>
                <a:gd name="connsiteY5" fmla="*/ 126789 h 25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686" h="253686">
                  <a:moveTo>
                    <a:pt x="-252" y="126789"/>
                  </a:moveTo>
                  <a:cubicBezTo>
                    <a:pt x="-252" y="56726"/>
                    <a:pt x="56528" y="-54"/>
                    <a:pt x="126591" y="-54"/>
                  </a:cubicBezTo>
                  <a:cubicBezTo>
                    <a:pt x="196655" y="-54"/>
                    <a:pt x="253434" y="56726"/>
                    <a:pt x="253434" y="126789"/>
                  </a:cubicBezTo>
                  <a:cubicBezTo>
                    <a:pt x="253434" y="196853"/>
                    <a:pt x="196655" y="253633"/>
                    <a:pt x="126591" y="253633"/>
                  </a:cubicBezTo>
                  <a:cubicBezTo>
                    <a:pt x="56671" y="253777"/>
                    <a:pt x="-108" y="197189"/>
                    <a:pt x="-252" y="127269"/>
                  </a:cubicBezTo>
                  <a:cubicBezTo>
                    <a:pt x="-252" y="127101"/>
                    <a:pt x="-252" y="126957"/>
                    <a:pt x="-252" y="126789"/>
                  </a:cubicBezTo>
                  <a:close/>
                </a:path>
              </a:pathLst>
            </a:custGeom>
            <a:gradFill>
              <a:gsLst>
                <a:gs pos="0">
                  <a:srgbClr val="FFFFFF"/>
                </a:gs>
                <a:gs pos="36000">
                  <a:srgbClr val="F4F2F2"/>
                </a:gs>
                <a:gs pos="100000">
                  <a:srgbClr val="D8D2D2"/>
                </a:gs>
              </a:gsLst>
              <a:lin ang="18900000" scaled="1"/>
            </a:gradFill>
            <a:ln w="23960" cap="flat">
              <a:noFill/>
              <a:prstDash val="solid"/>
              <a:miter/>
            </a:ln>
          </p:spPr>
          <p:txBody>
            <a:bodyPr rtlCol="0" anchor="ctr"/>
            <a:lstStyle/>
            <a:p>
              <a:endParaRPr lang="en-US">
                <a:latin typeface="Lora" pitchFamily="2" charset="0"/>
              </a:endParaRPr>
            </a:p>
          </p:txBody>
        </p:sp>
        <p:sp>
          <p:nvSpPr>
            <p:cNvPr id="396" name="Freeform: Shape 395">
              <a:extLst>
                <a:ext uri="{FF2B5EF4-FFF2-40B4-BE49-F238E27FC236}">
                  <a16:creationId xmlns:a16="http://schemas.microsoft.com/office/drawing/2014/main" id="{EECA4A6A-6DB3-6449-DBFF-181C37B66A81}"/>
                </a:ext>
              </a:extLst>
            </p:cNvPr>
            <p:cNvSpPr/>
            <p:nvPr/>
          </p:nvSpPr>
          <p:spPr>
            <a:xfrm>
              <a:off x="3019536" y="4821437"/>
              <a:ext cx="154934" cy="154934"/>
            </a:xfrm>
            <a:custGeom>
              <a:avLst/>
              <a:gdLst>
                <a:gd name="connsiteX0" fmla="*/ -252 w 138113"/>
                <a:gd name="connsiteY0" fmla="*/ 69003 h 138113"/>
                <a:gd name="connsiteX1" fmla="*/ 68804 w 138113"/>
                <a:gd name="connsiteY1" fmla="*/ -54 h 138113"/>
                <a:gd name="connsiteX2" fmla="*/ 137861 w 138113"/>
                <a:gd name="connsiteY2" fmla="*/ 69003 h 138113"/>
                <a:gd name="connsiteX3" fmla="*/ 68804 w 138113"/>
                <a:gd name="connsiteY3" fmla="*/ 138059 h 138113"/>
                <a:gd name="connsiteX4" fmla="*/ -252 w 138113"/>
                <a:gd name="connsiteY4" fmla="*/ 69003 h 138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113" h="138113">
                  <a:moveTo>
                    <a:pt x="-252" y="69003"/>
                  </a:moveTo>
                  <a:cubicBezTo>
                    <a:pt x="-252" y="30854"/>
                    <a:pt x="30655" y="-54"/>
                    <a:pt x="68804" y="-54"/>
                  </a:cubicBezTo>
                  <a:cubicBezTo>
                    <a:pt x="106953" y="-54"/>
                    <a:pt x="137861" y="30854"/>
                    <a:pt x="137861" y="69003"/>
                  </a:cubicBezTo>
                  <a:cubicBezTo>
                    <a:pt x="137861" y="107152"/>
                    <a:pt x="106953" y="138059"/>
                    <a:pt x="68804" y="138059"/>
                  </a:cubicBezTo>
                  <a:cubicBezTo>
                    <a:pt x="30655" y="138059"/>
                    <a:pt x="-252" y="107152"/>
                    <a:pt x="-252" y="69003"/>
                  </a:cubicBezTo>
                  <a:close/>
                </a:path>
              </a:pathLst>
            </a:custGeom>
            <a:solidFill>
              <a:schemeClr val="accent6"/>
            </a:solidFill>
            <a:ln w="23960" cap="flat">
              <a:noFill/>
              <a:prstDash val="solid"/>
              <a:miter/>
            </a:ln>
          </p:spPr>
          <p:txBody>
            <a:bodyPr rtlCol="0" anchor="ctr"/>
            <a:lstStyle/>
            <a:p>
              <a:endParaRPr lang="en-US">
                <a:latin typeface="Lora" pitchFamily="2" charset="0"/>
              </a:endParaRPr>
            </a:p>
          </p:txBody>
        </p:sp>
      </p:grpSp>
      <p:sp>
        <p:nvSpPr>
          <p:cNvPr id="403" name="TextBox 402">
            <a:extLst>
              <a:ext uri="{FF2B5EF4-FFF2-40B4-BE49-F238E27FC236}">
                <a16:creationId xmlns:a16="http://schemas.microsoft.com/office/drawing/2014/main" id="{42A7332B-2F48-E080-88FE-B9385799DD61}"/>
              </a:ext>
            </a:extLst>
          </p:cNvPr>
          <p:cNvSpPr txBox="1"/>
          <p:nvPr/>
        </p:nvSpPr>
        <p:spPr>
          <a:xfrm>
            <a:off x="3987723" y="5147782"/>
            <a:ext cx="2738658" cy="1015663"/>
          </a:xfrm>
          <a:prstGeom prst="rect">
            <a:avLst/>
          </a:prstGeom>
          <a:noFill/>
        </p:spPr>
        <p:txBody>
          <a:bodyPr wrap="square">
            <a:spAutoFit/>
          </a:bodyPr>
          <a:lstStyle/>
          <a:p>
            <a:pPr algn="ctr">
              <a:spcAft>
                <a:spcPts val="600"/>
              </a:spcAft>
              <a:buClr>
                <a:schemeClr val="dk1"/>
              </a:buClr>
              <a:buSzPts val="1100"/>
            </a:pPr>
            <a:r>
              <a:rPr lang="ro-RO" sz="2000" b="1" dirty="0" smtClean="0">
                <a:latin typeface="Arial" panose="020B0604020202020204" pitchFamily="34" charset="0"/>
                <a:cs typeface="Arial" panose="020B0604020202020204" pitchFamily="34" charset="0"/>
              </a:rPr>
              <a:t>R</a:t>
            </a:r>
            <a:r>
              <a:rPr lang="it-IT" sz="2000" b="1" dirty="0" smtClean="0">
                <a:latin typeface="Arial" panose="020B0604020202020204" pitchFamily="34" charset="0"/>
                <a:cs typeface="Arial" panose="020B0604020202020204" pitchFamily="34" charset="0"/>
              </a:rPr>
              <a:t>edefinește </a:t>
            </a:r>
            <a:r>
              <a:rPr lang="it-IT" sz="2000" b="1" dirty="0">
                <a:latin typeface="Arial" panose="020B0604020202020204" pitchFamily="34" charset="0"/>
                <a:cs typeface="Arial" panose="020B0604020202020204" pitchFamily="34" charset="0"/>
              </a:rPr>
              <a:t>structura și dinamica comunităților rurale</a:t>
            </a:r>
            <a:endParaRPr lang="en-GB" sz="2000" b="1" dirty="0">
              <a:solidFill>
                <a:schemeClr val="bg1"/>
              </a:solidFill>
              <a:latin typeface="Arial" panose="020B0604020202020204" pitchFamily="34" charset="0"/>
              <a:ea typeface="Fira Sans Extra Condensed Medium"/>
              <a:cs typeface="Arial" panose="020B0604020202020204" pitchFamily="34" charset="0"/>
              <a:sym typeface="Fira Sans Extra Condensed Medium"/>
            </a:endParaRPr>
          </a:p>
        </p:txBody>
      </p:sp>
      <p:sp>
        <p:nvSpPr>
          <p:cNvPr id="404" name="TextBox 403">
            <a:extLst>
              <a:ext uri="{FF2B5EF4-FFF2-40B4-BE49-F238E27FC236}">
                <a16:creationId xmlns:a16="http://schemas.microsoft.com/office/drawing/2014/main" id="{447C2F2A-6916-D2E1-4D1E-35596D4837A1}"/>
              </a:ext>
            </a:extLst>
          </p:cNvPr>
          <p:cNvSpPr txBox="1"/>
          <p:nvPr/>
        </p:nvSpPr>
        <p:spPr>
          <a:xfrm>
            <a:off x="5324506" y="3651597"/>
            <a:ext cx="2500738" cy="1015663"/>
          </a:xfrm>
          <a:prstGeom prst="rect">
            <a:avLst/>
          </a:prstGeom>
          <a:noFill/>
        </p:spPr>
        <p:txBody>
          <a:bodyPr wrap="square">
            <a:spAutoFit/>
          </a:bodyPr>
          <a:lstStyle/>
          <a:p>
            <a:pPr>
              <a:spcAft>
                <a:spcPts val="600"/>
              </a:spcAft>
              <a:buClr>
                <a:schemeClr val="dk1"/>
              </a:buClr>
              <a:buSzPts val="1100"/>
            </a:pPr>
            <a:r>
              <a:rPr lang="it-IT" sz="2000" b="1" dirty="0" smtClean="0">
                <a:latin typeface="Arial" panose="020B0604020202020204" pitchFamily="34" charset="0"/>
                <a:cs typeface="Arial" panose="020B0604020202020204" pitchFamily="34" charset="0"/>
              </a:rPr>
              <a:t>Contribu</a:t>
            </a:r>
            <a:r>
              <a:rPr lang="ro-RO" sz="2000" b="1" dirty="0" smtClean="0">
                <a:latin typeface="Arial" panose="020B0604020202020204" pitchFamily="34" charset="0"/>
                <a:cs typeface="Arial" panose="020B0604020202020204" pitchFamily="34" charset="0"/>
              </a:rPr>
              <a:t>ie</a:t>
            </a:r>
            <a:r>
              <a:rPr lang="it-IT" sz="2000" b="1" dirty="0" smtClean="0">
                <a:latin typeface="Arial" panose="020B0604020202020204" pitchFamily="34" charset="0"/>
                <a:cs typeface="Arial" panose="020B0604020202020204" pitchFamily="34" charset="0"/>
              </a:rPr>
              <a:t> </a:t>
            </a:r>
            <a:r>
              <a:rPr lang="it-IT" sz="2000" b="1" dirty="0">
                <a:latin typeface="Arial" panose="020B0604020202020204" pitchFamily="34" charset="0"/>
                <a:cs typeface="Arial" panose="020B0604020202020204" pitchFamily="34" charset="0"/>
              </a:rPr>
              <a:t>la </a:t>
            </a:r>
            <a:r>
              <a:rPr lang="it-IT" sz="2000" b="1" dirty="0" smtClean="0">
                <a:latin typeface="Arial" panose="020B0604020202020204" pitchFamily="34" charset="0"/>
                <a:cs typeface="Arial" panose="020B0604020202020204" pitchFamily="34" charset="0"/>
              </a:rPr>
              <a:t>sustenabilitate</a:t>
            </a:r>
            <a:r>
              <a:rPr lang="ro-RO" sz="2000" b="1" dirty="0">
                <a:latin typeface="Arial" panose="020B0604020202020204" pitchFamily="34" charset="0"/>
                <a:cs typeface="Arial" panose="020B0604020202020204" pitchFamily="34" charset="0"/>
              </a:rPr>
              <a:t>a</a:t>
            </a:r>
            <a:r>
              <a:rPr lang="it-IT" sz="2000" b="1" dirty="0" smtClean="0">
                <a:latin typeface="Arial" panose="020B0604020202020204" pitchFamily="34" charset="0"/>
                <a:cs typeface="Arial" panose="020B0604020202020204" pitchFamily="34" charset="0"/>
              </a:rPr>
              <a:t> </a:t>
            </a:r>
            <a:r>
              <a:rPr lang="it-IT" sz="2000" b="1" dirty="0">
                <a:latin typeface="Arial" panose="020B0604020202020204" pitchFamily="34" charset="0"/>
                <a:cs typeface="Arial" panose="020B0604020202020204" pitchFamily="34" charset="0"/>
              </a:rPr>
              <a:t>și protecția mediului</a:t>
            </a:r>
            <a:endParaRPr lang="en-GB" sz="2000" b="1" dirty="0">
              <a:solidFill>
                <a:schemeClr val="bg1"/>
              </a:solidFill>
              <a:latin typeface="Arial" panose="020B0604020202020204" pitchFamily="34" charset="0"/>
              <a:ea typeface="Fira Sans Extra Condensed Medium"/>
              <a:cs typeface="Arial" panose="020B0604020202020204" pitchFamily="34" charset="0"/>
              <a:sym typeface="Fira Sans Extra Condensed Medium"/>
            </a:endParaRPr>
          </a:p>
        </p:txBody>
      </p:sp>
      <p:sp>
        <p:nvSpPr>
          <p:cNvPr id="406" name="TextBox 405">
            <a:extLst>
              <a:ext uri="{FF2B5EF4-FFF2-40B4-BE49-F238E27FC236}">
                <a16:creationId xmlns:a16="http://schemas.microsoft.com/office/drawing/2014/main" id="{08CF861C-7925-B7DB-ABB3-4BEF7CE7E9F2}"/>
              </a:ext>
            </a:extLst>
          </p:cNvPr>
          <p:cNvSpPr txBox="1"/>
          <p:nvPr/>
        </p:nvSpPr>
        <p:spPr>
          <a:xfrm>
            <a:off x="5332771" y="2210180"/>
            <a:ext cx="2565253" cy="707886"/>
          </a:xfrm>
          <a:prstGeom prst="rect">
            <a:avLst/>
          </a:prstGeom>
          <a:noFill/>
        </p:spPr>
        <p:txBody>
          <a:bodyPr wrap="square">
            <a:spAutoFit/>
          </a:bodyPr>
          <a:lstStyle/>
          <a:p>
            <a:pPr>
              <a:spcAft>
                <a:spcPts val="600"/>
              </a:spcAft>
              <a:buClr>
                <a:schemeClr val="dk1"/>
              </a:buClr>
              <a:buSzPts val="1100"/>
            </a:pPr>
            <a:r>
              <a:rPr lang="ro-RO" sz="2000" b="1" dirty="0" smtClean="0">
                <a:solidFill>
                  <a:schemeClr val="bg1"/>
                </a:solidFill>
                <a:latin typeface="Arial" panose="020B0604020202020204" pitchFamily="34" charset="0"/>
                <a:ea typeface="Fira Sans Extra Condensed Medium"/>
                <a:cs typeface="Arial" panose="020B0604020202020204" pitchFamily="34" charset="0"/>
                <a:sym typeface="Fira Sans Extra Condensed Medium"/>
              </a:rPr>
              <a:t>Creșterea eficienței economice</a:t>
            </a:r>
            <a:endParaRPr lang="en-GB" sz="2000" b="1" dirty="0">
              <a:solidFill>
                <a:schemeClr val="bg1"/>
              </a:solidFill>
              <a:latin typeface="Arial" panose="020B0604020202020204" pitchFamily="34" charset="0"/>
              <a:ea typeface="Fira Sans Extra Condensed Medium"/>
              <a:cs typeface="Arial" panose="020B0604020202020204" pitchFamily="34" charset="0"/>
              <a:sym typeface="Fira Sans Extra Condensed Medium"/>
            </a:endParaRPr>
          </a:p>
        </p:txBody>
      </p:sp>
      <p:sp>
        <p:nvSpPr>
          <p:cNvPr id="2" name="Rectangle 1"/>
          <p:cNvSpPr/>
          <p:nvPr/>
        </p:nvSpPr>
        <p:spPr>
          <a:xfrm>
            <a:off x="966803" y="2533119"/>
            <a:ext cx="2353000" cy="1569660"/>
          </a:xfrm>
          <a:prstGeom prst="rect">
            <a:avLst/>
          </a:prstGeom>
        </p:spPr>
        <p:txBody>
          <a:bodyPr wrap="square">
            <a:spAutoFit/>
          </a:bodyPr>
          <a:lstStyle/>
          <a:p>
            <a:pPr algn="ctr"/>
            <a:r>
              <a:rPr lang="ro-RO" sz="2400" b="1" dirty="0" smtClean="0">
                <a:latin typeface="Arial" panose="020B0604020202020204" pitchFamily="34" charset="0"/>
                <a:cs typeface="Arial" panose="020B0604020202020204" pitchFamily="34" charset="0"/>
              </a:rPr>
              <a:t>Rolul mecanizării la dezvoltarea agriculturii </a:t>
            </a:r>
            <a:endParaRPr lang="ro-RO" sz="2400" b="1" dirty="0">
              <a:latin typeface="Arial" panose="020B0604020202020204" pitchFamily="34" charset="0"/>
              <a:cs typeface="Arial" panose="020B0604020202020204" pitchFamily="34" charset="0"/>
            </a:endParaRPr>
          </a:p>
        </p:txBody>
      </p:sp>
      <p:sp>
        <p:nvSpPr>
          <p:cNvPr id="3" name="Rectangle 2"/>
          <p:cNvSpPr/>
          <p:nvPr/>
        </p:nvSpPr>
        <p:spPr>
          <a:xfrm>
            <a:off x="4005089" y="633348"/>
            <a:ext cx="2589515" cy="707886"/>
          </a:xfrm>
          <a:prstGeom prst="rect">
            <a:avLst/>
          </a:prstGeom>
        </p:spPr>
        <p:txBody>
          <a:bodyPr wrap="square">
            <a:spAutoFit/>
          </a:bodyPr>
          <a:lstStyle/>
          <a:p>
            <a:pPr algn="ctr"/>
            <a:r>
              <a:rPr lang="ro-RO" sz="2000" b="1" i="1" dirty="0" smtClean="0">
                <a:solidFill>
                  <a:schemeClr val="bg1"/>
                </a:solidFill>
                <a:latin typeface="Arial" panose="020B0604020202020204" pitchFamily="34" charset="0"/>
                <a:cs typeface="Arial" panose="020B0604020202020204" pitchFamily="34" charset="0"/>
              </a:rPr>
              <a:t>Creșterea producției agricole</a:t>
            </a:r>
            <a:endParaRPr lang="ro-RO" sz="2000" b="1" i="1" dirty="0">
              <a:solidFill>
                <a:schemeClr val="bg1"/>
              </a:solidFill>
              <a:latin typeface="Arial" panose="020B0604020202020204" pitchFamily="34" charset="0"/>
              <a:cs typeface="Arial" panose="020B0604020202020204" pitchFamily="34" charset="0"/>
            </a:endParaRPr>
          </a:p>
        </p:txBody>
      </p:sp>
      <p:sp>
        <p:nvSpPr>
          <p:cNvPr id="7" name="Rectangle 1"/>
          <p:cNvSpPr>
            <a:spLocks noChangeArrowheads="1"/>
          </p:cNvSpPr>
          <p:nvPr/>
        </p:nvSpPr>
        <p:spPr bwMode="auto">
          <a:xfrm>
            <a:off x="6689033" y="357501"/>
            <a:ext cx="5398192" cy="1323439"/>
          </a:xfrm>
          <a:prstGeom prst="rect">
            <a:avLst/>
          </a:prstGeom>
          <a:solidFill>
            <a:schemeClr val="accent2">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en-US" sz="1600" b="0" i="0" u="none" strike="noStrike" cap="none" normalizeH="0" baseline="0" dirty="0" smtClean="0">
                <a:ln>
                  <a:noFill/>
                </a:ln>
                <a:solidFill>
                  <a:schemeClr val="tx1"/>
                </a:solidFill>
                <a:effectLst/>
                <a:latin typeface="Arial" panose="020B0604020202020204" pitchFamily="34" charset="0"/>
              </a:rPr>
              <a:t> implementarea de tehnologii agricole performante;</a:t>
            </a:r>
          </a:p>
          <a:p>
            <a:pPr marL="0" marR="0" lvl="0" indent="0" algn="l" defTabSz="914400" rtl="0" eaLnBrk="0" fontAlgn="base" latinLnBrk="0" hangingPunct="0">
              <a:lnSpc>
                <a:spcPct val="100000"/>
              </a:lnSpc>
              <a:spcBef>
                <a:spcPct val="0"/>
              </a:spcBef>
              <a:spcAft>
                <a:spcPct val="0"/>
              </a:spcAft>
              <a:buClrTx/>
              <a:buSzTx/>
              <a:buFontTx/>
              <a:buChar char="•"/>
              <a:tabLst/>
            </a:pPr>
            <a:r>
              <a:rPr lang="ro-RO" altLang="en-US" sz="1600" dirty="0" smtClean="0">
                <a:latin typeface="Arial" panose="020B0604020202020204" pitchFamily="34" charset="0"/>
              </a:rPr>
              <a:t> </a:t>
            </a:r>
            <a:r>
              <a:rPr kumimoji="0" lang="ro-RO" altLang="en-US" sz="1600" b="0" i="0" u="none" strike="noStrike" cap="none" normalizeH="0" baseline="0" dirty="0" smtClean="0">
                <a:ln>
                  <a:noFill/>
                </a:ln>
                <a:solidFill>
                  <a:schemeClr val="tx1"/>
                </a:solidFill>
                <a:effectLst/>
                <a:latin typeface="Arial" panose="020B0604020202020204" pitchFamily="34" charset="0"/>
              </a:rPr>
              <a:t>reducerea pierderilor la recoltare;</a:t>
            </a:r>
          </a:p>
          <a:p>
            <a:pPr marL="0" marR="0" lvl="0" indent="0" algn="l" defTabSz="914400" rtl="0" eaLnBrk="0" fontAlgn="base" latinLnBrk="0" hangingPunct="0">
              <a:lnSpc>
                <a:spcPct val="100000"/>
              </a:lnSpc>
              <a:spcBef>
                <a:spcPct val="0"/>
              </a:spcBef>
              <a:spcAft>
                <a:spcPct val="0"/>
              </a:spcAft>
              <a:buClrTx/>
              <a:buSzTx/>
              <a:buFontTx/>
              <a:buChar char="•"/>
              <a:tabLst/>
            </a:pPr>
            <a:r>
              <a:rPr lang="ro-RO" altLang="en-US" sz="1600" dirty="0" smtClean="0">
                <a:latin typeface="Arial" panose="020B0604020202020204" pitchFamily="34" charset="0"/>
              </a:rPr>
              <a:t> efectuarea lucrărilor agricole de calitate și în perioada optimă;</a:t>
            </a:r>
          </a:p>
          <a:p>
            <a:pPr marL="0" marR="0" lvl="0" indent="0" algn="l" defTabSz="914400" rtl="0" eaLnBrk="0" fontAlgn="base" latinLnBrk="0" hangingPunct="0">
              <a:lnSpc>
                <a:spcPct val="100000"/>
              </a:lnSpc>
              <a:spcBef>
                <a:spcPct val="0"/>
              </a:spcBef>
              <a:spcAft>
                <a:spcPct val="0"/>
              </a:spcAft>
              <a:buClrTx/>
              <a:buSzTx/>
              <a:buFontTx/>
              <a:buChar char="•"/>
              <a:tabLst/>
            </a:pPr>
            <a:r>
              <a:rPr lang="ro-RO" altLang="en-US" sz="1600" dirty="0" smtClean="0">
                <a:latin typeface="Arial" panose="020B0604020202020204" pitchFamily="34" charset="0"/>
              </a:rPr>
              <a:t>dezvoltarea exploataților agricole cu suprafețe mari. </a:t>
            </a:r>
            <a:endParaRPr kumimoji="0" lang="ro-RO"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8" name="Rectangle 7"/>
          <p:cNvSpPr/>
          <p:nvPr/>
        </p:nvSpPr>
        <p:spPr>
          <a:xfrm>
            <a:off x="7825244" y="1913723"/>
            <a:ext cx="4261981" cy="1354217"/>
          </a:xfrm>
          <a:prstGeom prst="rect">
            <a:avLst/>
          </a:prstGeom>
          <a:solidFill>
            <a:schemeClr val="accent1">
              <a:lumMod val="20000"/>
              <a:lumOff val="80000"/>
            </a:schemeClr>
          </a:solidFill>
        </p:spPr>
        <p:txBody>
          <a:bodyPr wrap="square">
            <a:spAutoFit/>
          </a:bodyPr>
          <a:lstStyle/>
          <a:p>
            <a:pPr>
              <a:buFont typeface="Arial" panose="020B0604020202020204" pitchFamily="34" charset="0"/>
              <a:buChar char="•"/>
            </a:pPr>
            <a:r>
              <a:rPr lang="ro-RO" dirty="0" smtClean="0">
                <a:latin typeface="Arial" panose="020B0604020202020204" pitchFamily="34" charset="0"/>
                <a:cs typeface="Arial" panose="020B0604020202020204" pitchFamily="34" charset="0"/>
              </a:rPr>
              <a:t> </a:t>
            </a:r>
            <a:r>
              <a:rPr lang="ro-RO" sz="1600" dirty="0" smtClean="0">
                <a:latin typeface="Arial" panose="020B0604020202020204" pitchFamily="34" charset="0"/>
                <a:cs typeface="Arial" panose="020B0604020202020204" pitchFamily="34" charset="0"/>
              </a:rPr>
              <a:t>reducerea costurilor cu inputurile (semințe, îngrășăminte, pesticide, combustibil etc.);</a:t>
            </a:r>
          </a:p>
          <a:p>
            <a:pPr>
              <a:buFont typeface="Arial" panose="020B0604020202020204" pitchFamily="34" charset="0"/>
              <a:buChar char="•"/>
            </a:pPr>
            <a:r>
              <a:rPr lang="ro-RO" sz="1600" dirty="0" smtClean="0">
                <a:latin typeface="Arial" panose="020B0604020202020204" pitchFamily="34" charset="0"/>
                <a:cs typeface="Arial" panose="020B0604020202020204" pitchFamily="34" charset="0"/>
              </a:rPr>
              <a:t> creşterea producției la ha;</a:t>
            </a:r>
          </a:p>
          <a:p>
            <a:pPr>
              <a:buFont typeface="Arial" panose="020B0604020202020204" pitchFamily="34" charset="0"/>
              <a:buChar char="•"/>
            </a:pPr>
            <a:r>
              <a:rPr lang="ro-RO" sz="1600" dirty="0" smtClean="0">
                <a:latin typeface="Arial" panose="020B0604020202020204" pitchFamily="34" charset="0"/>
                <a:cs typeface="Arial" panose="020B0604020202020204" pitchFamily="34" charset="0"/>
              </a:rPr>
              <a:t> creșterea rentabilității exploatațiilor agricole;</a:t>
            </a:r>
          </a:p>
          <a:p>
            <a:pPr>
              <a:buFont typeface="Arial" panose="020B0604020202020204" pitchFamily="34" charset="0"/>
              <a:buChar char="•"/>
            </a:pPr>
            <a:r>
              <a:rPr lang="ro-RO" sz="1600" dirty="0" smtClean="0">
                <a:latin typeface="Arial" panose="020B0604020202020204" pitchFamily="34" charset="0"/>
                <a:cs typeface="Arial" panose="020B0604020202020204" pitchFamily="34" charset="0"/>
              </a:rPr>
              <a:t>îmbunătățirea calității produselor agricole.</a:t>
            </a:r>
            <a:endParaRPr lang="ro-RO" sz="1600" dirty="0">
              <a:latin typeface="Arial" panose="020B0604020202020204" pitchFamily="34" charset="0"/>
              <a:cs typeface="Arial" panose="020B0604020202020204" pitchFamily="34" charset="0"/>
            </a:endParaRPr>
          </a:p>
        </p:txBody>
      </p:sp>
      <p:sp>
        <p:nvSpPr>
          <p:cNvPr id="47" name="Rectangle 2"/>
          <p:cNvSpPr>
            <a:spLocks noChangeArrowheads="1"/>
          </p:cNvSpPr>
          <p:nvPr/>
        </p:nvSpPr>
        <p:spPr bwMode="auto">
          <a:xfrm>
            <a:off x="7895482" y="3606456"/>
            <a:ext cx="4203626" cy="1077218"/>
          </a:xfrm>
          <a:prstGeom prst="rect">
            <a:avLst/>
          </a:prstGeom>
          <a:solidFill>
            <a:schemeClr val="bg2">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en-US" sz="1600" b="0" i="0" u="none" strike="noStrike" cap="none" normalizeH="0" baseline="0" dirty="0" smtClean="0">
                <a:ln>
                  <a:noFill/>
                </a:ln>
                <a:solidFill>
                  <a:schemeClr val="tx1"/>
                </a:solidFill>
                <a:effectLst/>
                <a:latin typeface="Arial" panose="020B0604020202020204" pitchFamily="34" charset="0"/>
              </a:rPr>
              <a:t>reducerea consumului de combustibil;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en-US" sz="1600" b="0" i="0" u="none" strike="noStrike" cap="none" normalizeH="0" baseline="0" dirty="0" smtClean="0">
                <a:ln>
                  <a:noFill/>
                </a:ln>
                <a:solidFill>
                  <a:schemeClr val="tx1"/>
                </a:solidFill>
                <a:effectLst/>
                <a:latin typeface="Arial" panose="020B0604020202020204" pitchFamily="34" charset="0"/>
              </a:rPr>
              <a:t>efectuarea lucrărilor conservative ale solului (minimum </a:t>
            </a:r>
            <a:r>
              <a:rPr kumimoji="0" lang="ro-RO" altLang="en-US" sz="1600" b="0" i="0" u="none" strike="noStrike" cap="none" normalizeH="0" baseline="0" dirty="0" err="1" smtClean="0">
                <a:ln>
                  <a:noFill/>
                </a:ln>
                <a:solidFill>
                  <a:schemeClr val="tx1"/>
                </a:solidFill>
                <a:effectLst/>
                <a:latin typeface="Arial" panose="020B0604020202020204" pitchFamily="34" charset="0"/>
              </a:rPr>
              <a:t>tillage</a:t>
            </a:r>
            <a:r>
              <a:rPr kumimoji="0" lang="ro-RO" altLang="en-US" sz="1600" b="0" i="0" u="none" strike="noStrike" cap="none" normalizeH="0" baseline="0" dirty="0" smtClean="0">
                <a:ln>
                  <a:noFill/>
                </a:ln>
                <a:solidFill>
                  <a:schemeClr val="tx1"/>
                </a:solidFill>
                <a:effectLst/>
                <a:latin typeface="Arial" panose="020B0604020202020204" pitchFamily="34" charset="0"/>
              </a:rPr>
              <a:t>, </a:t>
            </a:r>
            <a:r>
              <a:rPr kumimoji="0" lang="ro-RO" altLang="en-US" sz="1600" b="0" i="0" u="none" strike="noStrike" cap="none" normalizeH="0" baseline="0" dirty="0" err="1" smtClean="0">
                <a:ln>
                  <a:noFill/>
                </a:ln>
                <a:solidFill>
                  <a:schemeClr val="tx1"/>
                </a:solidFill>
                <a:effectLst/>
                <a:latin typeface="Arial" panose="020B0604020202020204" pitchFamily="34" charset="0"/>
              </a:rPr>
              <a:t>no-till</a:t>
            </a:r>
            <a:r>
              <a:rPr kumimoji="0" lang="ro-RO" altLang="en-US" sz="1600" b="0" i="0" u="none" strike="noStrike" cap="none" normalizeH="0" baseline="0" dirty="0" smtClean="0">
                <a:ln>
                  <a:noFill/>
                </a:ln>
                <a:solidFill>
                  <a:schemeClr val="tx1"/>
                </a:solidFill>
                <a:effectLst/>
                <a:latin typeface="Arial" panose="020B0604020202020204" pitchFamily="34" charset="0"/>
              </a:rPr>
              <a:t>, zero-</a:t>
            </a:r>
            <a:r>
              <a:rPr kumimoji="0" lang="ro-RO" altLang="en-US" sz="1600" b="0" i="0" u="none" strike="noStrike" cap="none" normalizeH="0" baseline="0" dirty="0" err="1" smtClean="0">
                <a:ln>
                  <a:noFill/>
                </a:ln>
                <a:solidFill>
                  <a:schemeClr val="tx1"/>
                </a:solidFill>
                <a:effectLst/>
                <a:latin typeface="Arial" panose="020B0604020202020204" pitchFamily="34" charset="0"/>
              </a:rPr>
              <a:t>till</a:t>
            </a:r>
            <a:r>
              <a:rPr kumimoji="0" lang="ro-RO" altLang="en-US" sz="16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en-US" sz="1600" b="0" i="0" u="none" strike="noStrike" cap="none" normalizeH="0" baseline="0" dirty="0" smtClean="0">
                <a:ln>
                  <a:noFill/>
                </a:ln>
                <a:solidFill>
                  <a:schemeClr val="tx1"/>
                </a:solidFill>
                <a:effectLst/>
                <a:latin typeface="Arial" panose="020B0604020202020204" pitchFamily="34" charset="0"/>
              </a:rPr>
              <a:t>reducerea agenților de poluare.</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9"/>
          <p:cNvSpPr/>
          <p:nvPr/>
        </p:nvSpPr>
        <p:spPr>
          <a:xfrm>
            <a:off x="6722156" y="4954469"/>
            <a:ext cx="5376952" cy="1569660"/>
          </a:xfrm>
          <a:prstGeom prst="rect">
            <a:avLst/>
          </a:prstGeom>
          <a:solidFill>
            <a:schemeClr val="accent5">
              <a:lumMod val="20000"/>
              <a:lumOff val="80000"/>
            </a:schemeClr>
          </a:solidFill>
        </p:spPr>
        <p:txBody>
          <a:bodyPr wrap="square">
            <a:spAutoFit/>
          </a:bodyPr>
          <a:lstStyle/>
          <a:p>
            <a:pPr>
              <a:buFont typeface="Arial" panose="020B0604020202020204" pitchFamily="34" charset="0"/>
              <a:buChar char="•"/>
            </a:pPr>
            <a:r>
              <a:rPr lang="ro-RO" sz="1600" dirty="0" smtClean="0">
                <a:latin typeface="Arial" panose="020B0604020202020204" pitchFamily="34" charset="0"/>
                <a:cs typeface="Arial" panose="020B0604020202020204" pitchFamily="34" charset="0"/>
              </a:rPr>
              <a:t>reducerea efortului fizic și îmbunătățirea condițiilor de lucru;</a:t>
            </a:r>
          </a:p>
          <a:p>
            <a:pPr>
              <a:buFont typeface="Arial" panose="020B0604020202020204" pitchFamily="34" charset="0"/>
              <a:buChar char="•"/>
            </a:pPr>
            <a:r>
              <a:rPr lang="ro-RO" sz="1600" dirty="0" smtClean="0">
                <a:latin typeface="Arial" panose="020B0604020202020204" pitchFamily="34" charset="0"/>
                <a:cs typeface="Arial" panose="020B0604020202020204" pitchFamily="34" charset="0"/>
              </a:rPr>
              <a:t>stimularea activităților conexe (producția de mașini, mentenanța, distribuția de inputuri și produse agricole);</a:t>
            </a:r>
          </a:p>
          <a:p>
            <a:pPr>
              <a:buFont typeface="Arial" panose="020B0604020202020204" pitchFamily="34" charset="0"/>
              <a:buChar char="•"/>
            </a:pPr>
            <a:r>
              <a:rPr lang="ro-RO" sz="1600" dirty="0" smtClean="0">
                <a:latin typeface="Arial" panose="020B0604020202020204" pitchFamily="34" charset="0"/>
                <a:cs typeface="Arial" panose="020B0604020202020204" pitchFamily="34" charset="0"/>
              </a:rPr>
              <a:t>crearea de noi locuri de muncă (specialiști IT);</a:t>
            </a:r>
          </a:p>
          <a:p>
            <a:pPr>
              <a:buFont typeface="Arial" panose="020B0604020202020204" pitchFamily="34" charset="0"/>
              <a:buChar char="•"/>
            </a:pPr>
            <a:r>
              <a:rPr lang="ro-RO" sz="1600" dirty="0" smtClean="0">
                <a:latin typeface="Arial" panose="020B0604020202020204" pitchFamily="34" charset="0"/>
                <a:cs typeface="Arial" panose="020B0604020202020204" pitchFamily="34" charset="0"/>
              </a:rPr>
              <a:t>creșterea nivelului de trai. </a:t>
            </a:r>
            <a:endParaRPr lang="ro-RO"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42442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84709" y="91137"/>
            <a:ext cx="2279791" cy="553998"/>
          </a:xfrm>
          <a:prstGeom prst="rect">
            <a:avLst/>
          </a:prstGeom>
          <a:solidFill>
            <a:schemeClr val="accent2">
              <a:lumMod val="60000"/>
              <a:lumOff val="40000"/>
            </a:schemeClr>
          </a:solidFill>
          <a:ln>
            <a:solidFill>
              <a:schemeClr val="accent1"/>
            </a:solidFill>
          </a:ln>
        </p:spPr>
        <p:txBody>
          <a:bodyPr wrap="none" lIns="91440" tIns="45720" rIns="91440" bIns="45720">
            <a:spAutoFit/>
          </a:bodyPr>
          <a:lstStyle/>
          <a:p>
            <a:pPr algn="ctr"/>
            <a:r>
              <a:rPr lang="ro-RO" sz="3000" b="1" i="1"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CONCLUZII</a:t>
            </a:r>
            <a:endParaRPr lang="en-US" sz="3000" b="1" i="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3" name="Rectangle 12"/>
          <p:cNvSpPr/>
          <p:nvPr/>
        </p:nvSpPr>
        <p:spPr>
          <a:xfrm>
            <a:off x="192815" y="743343"/>
            <a:ext cx="11694385" cy="1261884"/>
          </a:xfrm>
          <a:prstGeom prst="rect">
            <a:avLst/>
          </a:prstGeom>
          <a:solidFill>
            <a:schemeClr val="accent2">
              <a:lumMod val="20000"/>
              <a:lumOff val="80000"/>
            </a:schemeClr>
          </a:solidFill>
        </p:spPr>
        <p:txBody>
          <a:bodyPr wrap="square">
            <a:spAutoFit/>
          </a:bodyPr>
          <a:lstStyle/>
          <a:p>
            <a:pPr algn="just"/>
            <a:r>
              <a:rPr lang="ro-RO" dirty="0" smtClean="0">
                <a:latin typeface="Arial" panose="020B0604020202020204" pitchFamily="34" charset="0"/>
                <a:ea typeface="Calibri" panose="020F0502020204030204" pitchFamily="34" charset="0"/>
                <a:cs typeface="Arial" panose="020B0604020202020204" pitchFamily="34" charset="0"/>
              </a:rPr>
              <a:t>- </a:t>
            </a:r>
            <a:r>
              <a:rPr lang="ro-RO" sz="1900" dirty="0" smtClean="0">
                <a:latin typeface="Arial" panose="020B0604020202020204" pitchFamily="34" charset="0"/>
                <a:ea typeface="Calibri" panose="020F0502020204030204" pitchFamily="34" charset="0"/>
                <a:cs typeface="Arial" panose="020B0604020202020204" pitchFamily="34" charset="0"/>
              </a:rPr>
              <a:t>Mecanizarea este </a:t>
            </a:r>
            <a:r>
              <a:rPr lang="ro-RO" sz="1900" dirty="0">
                <a:latin typeface="Arial" panose="020B0604020202020204" pitchFamily="34" charset="0"/>
                <a:ea typeface="Calibri" panose="020F0502020204030204" pitchFamily="34" charset="0"/>
                <a:cs typeface="Arial" panose="020B0604020202020204" pitchFamily="34" charset="0"/>
              </a:rPr>
              <a:t>unul dintre pilonii de bază pentru </a:t>
            </a:r>
            <a:r>
              <a:rPr lang="ro-RO" sz="1900" b="1" dirty="0">
                <a:latin typeface="Arial" panose="020B0604020202020204" pitchFamily="34" charset="0"/>
                <a:ea typeface="Calibri" panose="020F0502020204030204" pitchFamily="34" charset="0"/>
                <a:cs typeface="Arial" panose="020B0604020202020204" pitchFamily="34" charset="0"/>
              </a:rPr>
              <a:t>transformarea sistemelor agricole</a:t>
            </a:r>
            <a:r>
              <a:rPr lang="ro-RO" sz="1900" dirty="0">
                <a:latin typeface="Arial" panose="020B0604020202020204" pitchFamily="34" charset="0"/>
                <a:ea typeface="Calibri" panose="020F0502020204030204" pitchFamily="34" charset="0"/>
                <a:cs typeface="Arial" panose="020B0604020202020204" pitchFamily="34" charset="0"/>
              </a:rPr>
              <a:t> din modele tradiționale, cu productivitate redusă, în sisteme moderne, intensive și sustenabile</a:t>
            </a:r>
            <a:r>
              <a:rPr lang="ro-RO" sz="1900" dirty="0" smtClean="0">
                <a:latin typeface="Arial" panose="020B0604020202020204" pitchFamily="34" charset="0"/>
                <a:ea typeface="Calibri" panose="020F0502020204030204" pitchFamily="34" charset="0"/>
                <a:cs typeface="Arial" panose="020B0604020202020204" pitchFamily="34" charset="0"/>
              </a:rPr>
              <a:t>. </a:t>
            </a:r>
            <a:r>
              <a:rPr lang="ro-RO" sz="1900" dirty="0">
                <a:latin typeface="Arial" panose="020B0604020202020204" pitchFamily="34" charset="0"/>
                <a:cs typeface="Arial" panose="020B0604020202020204" pitchFamily="34" charset="0"/>
              </a:rPr>
              <a:t>Analiza realizată evidențiază faptul că introducerea și perfecționarea </a:t>
            </a:r>
            <a:r>
              <a:rPr lang="ro-RO" sz="1900" dirty="0" smtClean="0">
                <a:latin typeface="Arial" panose="020B0604020202020204" pitchFamily="34" charset="0"/>
                <a:cs typeface="Arial" panose="020B0604020202020204" pitchFamily="34" charset="0"/>
              </a:rPr>
              <a:t>tehnicilor </a:t>
            </a:r>
            <a:r>
              <a:rPr lang="ro-RO" sz="1900" dirty="0">
                <a:latin typeface="Arial" panose="020B0604020202020204" pitchFamily="34" charset="0"/>
                <a:cs typeface="Arial" panose="020B0604020202020204" pitchFamily="34" charset="0"/>
              </a:rPr>
              <a:t>agricole au generat efecte structurale profunde asupra tuturor componentelor sectorului agricol</a:t>
            </a:r>
            <a:r>
              <a:rPr lang="ro-RO" sz="1900" dirty="0" smtClean="0">
                <a:latin typeface="Arial" panose="020B0604020202020204" pitchFamily="34" charset="0"/>
                <a:cs typeface="Arial" panose="020B0604020202020204" pitchFamily="34" charset="0"/>
              </a:rPr>
              <a:t>.</a:t>
            </a:r>
            <a:endParaRPr lang="en-US" sz="1900" dirty="0">
              <a:latin typeface="Arial" panose="020B0604020202020204" pitchFamily="34" charset="0"/>
              <a:cs typeface="Arial" panose="020B0604020202020204" pitchFamily="34" charset="0"/>
            </a:endParaRPr>
          </a:p>
        </p:txBody>
      </p:sp>
      <p:sp>
        <p:nvSpPr>
          <p:cNvPr id="14" name="Rectangle 13"/>
          <p:cNvSpPr/>
          <p:nvPr/>
        </p:nvSpPr>
        <p:spPr>
          <a:xfrm>
            <a:off x="192814" y="2076158"/>
            <a:ext cx="11694385" cy="1261884"/>
          </a:xfrm>
          <a:prstGeom prst="rect">
            <a:avLst/>
          </a:prstGeom>
          <a:solidFill>
            <a:schemeClr val="accent2">
              <a:lumMod val="40000"/>
              <a:lumOff val="60000"/>
            </a:schemeClr>
          </a:solidFill>
        </p:spPr>
        <p:txBody>
          <a:bodyPr wrap="square">
            <a:spAutoFit/>
          </a:bodyPr>
          <a:lstStyle/>
          <a:p>
            <a:pPr algn="just"/>
            <a:r>
              <a:rPr lang="ro-RO" dirty="0" smtClean="0">
                <a:latin typeface="Calibri" panose="020F0502020204030204" pitchFamily="34" charset="0"/>
                <a:ea typeface="Calibri" panose="020F0502020204030204" pitchFamily="34" charset="0"/>
                <a:cs typeface="Times New Roman" panose="02020603050405020304" pitchFamily="18" charset="0"/>
              </a:rPr>
              <a:t>- </a:t>
            </a:r>
            <a:r>
              <a:rPr lang="ro-RO" sz="1900" dirty="0" smtClean="0">
                <a:latin typeface="Arial" panose="020B0604020202020204" pitchFamily="34" charset="0"/>
                <a:ea typeface="Calibri" panose="020F0502020204030204" pitchFamily="34" charset="0"/>
                <a:cs typeface="Arial" panose="020B0604020202020204" pitchFamily="34" charset="0"/>
              </a:rPr>
              <a:t>Mecanizarea a contribuit decisiv la </a:t>
            </a:r>
            <a:r>
              <a:rPr lang="ro-RO" sz="1900" b="1" dirty="0" smtClean="0">
                <a:latin typeface="Arial" panose="020B0604020202020204" pitchFamily="34" charset="0"/>
                <a:ea typeface="Calibri" panose="020F0502020204030204" pitchFamily="34" charset="0"/>
                <a:cs typeface="Arial" panose="020B0604020202020204" pitchFamily="34" charset="0"/>
              </a:rPr>
              <a:t>creșterea productivității muncii agricole</a:t>
            </a:r>
            <a:r>
              <a:rPr lang="ro-RO" sz="1900" dirty="0" smtClean="0">
                <a:latin typeface="Arial" panose="020B0604020202020204" pitchFamily="34" charset="0"/>
                <a:ea typeface="Calibri" panose="020F0502020204030204" pitchFamily="34" charset="0"/>
                <a:cs typeface="Arial" panose="020B0604020202020204" pitchFamily="34" charset="0"/>
              </a:rPr>
              <a:t>, prin reducerea dependenței de forța de muncă manuală și prin creșterea vitezei și preciziei lucrărilor. </a:t>
            </a:r>
            <a:r>
              <a:rPr lang="ro-RO" sz="1900" dirty="0">
                <a:latin typeface="Arial" panose="020B0604020202020204" pitchFamily="34" charset="0"/>
                <a:cs typeface="Arial" panose="020B0604020202020204" pitchFamily="34" charset="0"/>
              </a:rPr>
              <a:t>Utilizarea tractoarelor și a mașinilor agricole performante a permis extinderea suprafețelor lucrate și respectarea optimă a calendarului agrotehnic, cu impact direct asupra randamentelor</a:t>
            </a:r>
            <a:r>
              <a:rPr lang="ro-RO" sz="1900" dirty="0" smtClean="0">
                <a:latin typeface="Arial" panose="020B0604020202020204" pitchFamily="34" charset="0"/>
                <a:cs typeface="Arial" panose="020B0604020202020204" pitchFamily="34" charset="0"/>
              </a:rPr>
              <a:t>.</a:t>
            </a:r>
            <a:endParaRPr lang="en-US" sz="1900" dirty="0">
              <a:latin typeface="Arial" panose="020B0604020202020204" pitchFamily="34" charset="0"/>
              <a:cs typeface="Arial" panose="020B0604020202020204" pitchFamily="34" charset="0"/>
            </a:endParaRPr>
          </a:p>
        </p:txBody>
      </p:sp>
      <p:sp>
        <p:nvSpPr>
          <p:cNvPr id="15" name="Rectangle 14"/>
          <p:cNvSpPr/>
          <p:nvPr/>
        </p:nvSpPr>
        <p:spPr>
          <a:xfrm>
            <a:off x="192814" y="3369596"/>
            <a:ext cx="11694386" cy="1277273"/>
          </a:xfrm>
          <a:prstGeom prst="rect">
            <a:avLst/>
          </a:prstGeom>
          <a:solidFill>
            <a:schemeClr val="accent1">
              <a:lumMod val="20000"/>
              <a:lumOff val="80000"/>
            </a:schemeClr>
          </a:solidFill>
        </p:spPr>
        <p:txBody>
          <a:bodyPr wrap="square">
            <a:spAutoFit/>
          </a:bodyPr>
          <a:lstStyle/>
          <a:p>
            <a:pPr algn="just"/>
            <a:r>
              <a:rPr lang="ro-RO" sz="2000" dirty="0" smtClean="0">
                <a:latin typeface="Arial" panose="020B0604020202020204" pitchFamily="34" charset="0"/>
                <a:ea typeface="Calibri" panose="020F0502020204030204" pitchFamily="34" charset="0"/>
                <a:cs typeface="Arial" panose="020B0604020202020204" pitchFamily="34" charset="0"/>
              </a:rPr>
              <a:t>- </a:t>
            </a:r>
            <a:r>
              <a:rPr lang="ro-RO" sz="1900" dirty="0" smtClean="0">
                <a:latin typeface="Arial" panose="020B0604020202020204" pitchFamily="34" charset="0"/>
                <a:ea typeface="Calibri" panose="020F0502020204030204" pitchFamily="34" charset="0"/>
                <a:cs typeface="Arial" panose="020B0604020202020204" pitchFamily="34" charset="0"/>
              </a:rPr>
              <a:t>Mecanizarea contribuie la </a:t>
            </a:r>
            <a:r>
              <a:rPr lang="ro-RO" sz="1900" b="1" dirty="0" smtClean="0">
                <a:latin typeface="Arial" panose="020B0604020202020204" pitchFamily="34" charset="0"/>
                <a:ea typeface="Calibri" panose="020F0502020204030204" pitchFamily="34" charset="0"/>
                <a:cs typeface="Arial" panose="020B0604020202020204" pitchFamily="34" charset="0"/>
              </a:rPr>
              <a:t>creșterea sustenabilității agriculturii,</a:t>
            </a:r>
            <a:r>
              <a:rPr lang="ro-RO" sz="1900" dirty="0" smtClean="0">
                <a:latin typeface="Arial" panose="020B0604020202020204" pitchFamily="34" charset="0"/>
                <a:ea typeface="Calibri" panose="020F0502020204030204" pitchFamily="34" charset="0"/>
                <a:cs typeface="Arial" panose="020B0604020202020204" pitchFamily="34" charset="0"/>
              </a:rPr>
              <a:t> prin utilizarea tehnologiilor inteligente care permit optimizarea consumului de inputuri și reducerea impactului asupra mediului.</a:t>
            </a:r>
            <a:r>
              <a:rPr lang="ro-RO" sz="1900" dirty="0">
                <a:latin typeface="Arial" panose="020B0604020202020204" pitchFamily="34" charset="0"/>
                <a:cs typeface="Arial" panose="020B0604020202020204" pitchFamily="34" charset="0"/>
              </a:rPr>
              <a:t> Integrarea echipamentelor moderne cu sisteme de monitorizare și control (GPS, senzori, </a:t>
            </a:r>
            <a:r>
              <a:rPr lang="ro-RO" sz="1900" dirty="0" err="1">
                <a:latin typeface="Arial" panose="020B0604020202020204" pitchFamily="34" charset="0"/>
                <a:cs typeface="Arial" panose="020B0604020202020204" pitchFamily="34" charset="0"/>
              </a:rPr>
              <a:t>drone</a:t>
            </a:r>
            <a:r>
              <a:rPr lang="ro-RO" sz="1900" dirty="0">
                <a:latin typeface="Arial" panose="020B0604020202020204" pitchFamily="34" charset="0"/>
                <a:cs typeface="Arial" panose="020B0604020202020204" pitchFamily="34" charset="0"/>
              </a:rPr>
              <a:t>) permite o gestionare mai eficientă și mai responsabilă a resurselor naturale</a:t>
            </a:r>
            <a:r>
              <a:rPr lang="ro-RO" sz="1900" dirty="0" smtClean="0">
                <a:latin typeface="Arial" panose="020B0604020202020204" pitchFamily="34" charset="0"/>
                <a:cs typeface="Arial" panose="020B0604020202020204" pitchFamily="34" charset="0"/>
              </a:rPr>
              <a:t>.</a:t>
            </a:r>
            <a:endParaRPr lang="en-US" sz="1900" dirty="0">
              <a:latin typeface="Arial" panose="020B0604020202020204" pitchFamily="34" charset="0"/>
              <a:cs typeface="Arial" panose="020B0604020202020204" pitchFamily="34" charset="0"/>
            </a:endParaRPr>
          </a:p>
        </p:txBody>
      </p:sp>
      <p:sp>
        <p:nvSpPr>
          <p:cNvPr id="16" name="Rectangle 15"/>
          <p:cNvSpPr/>
          <p:nvPr/>
        </p:nvSpPr>
        <p:spPr>
          <a:xfrm>
            <a:off x="222657" y="4709977"/>
            <a:ext cx="11664543" cy="969496"/>
          </a:xfrm>
          <a:prstGeom prst="rect">
            <a:avLst/>
          </a:prstGeom>
          <a:solidFill>
            <a:schemeClr val="accent1">
              <a:lumMod val="40000"/>
              <a:lumOff val="60000"/>
            </a:schemeClr>
          </a:solidFill>
        </p:spPr>
        <p:txBody>
          <a:bodyPr wrap="square">
            <a:spAutoFit/>
          </a:bodyPr>
          <a:lstStyle/>
          <a:p>
            <a:pPr algn="just"/>
            <a:r>
              <a:rPr lang="ro-RO" dirty="0" smtClean="0">
                <a:latin typeface="Arial" panose="020B0604020202020204" pitchFamily="34" charset="0"/>
                <a:ea typeface="Times New Roman" panose="02020603050405020304" pitchFamily="18" charset="0"/>
                <a:cs typeface="Arial" panose="020B0604020202020204" pitchFamily="34" charset="0"/>
              </a:rPr>
              <a:t>- </a:t>
            </a:r>
            <a:r>
              <a:rPr lang="ro-RO" sz="1900" dirty="0" smtClean="0">
                <a:latin typeface="Arial" panose="020B0604020202020204" pitchFamily="34" charset="0"/>
                <a:ea typeface="Times New Roman" panose="02020603050405020304" pitchFamily="18" charset="0"/>
                <a:cs typeface="Arial" panose="020B0604020202020204" pitchFamily="34" charset="0"/>
              </a:rPr>
              <a:t>Mecanizarea are o contribuție decisivă </a:t>
            </a:r>
            <a:r>
              <a:rPr lang="ro-RO" sz="1900" dirty="0">
                <a:latin typeface="Arial" panose="020B0604020202020204" pitchFamily="34" charset="0"/>
                <a:ea typeface="Times New Roman" panose="02020603050405020304" pitchFamily="18" charset="0"/>
                <a:cs typeface="Arial" panose="020B0604020202020204" pitchFamily="34" charset="0"/>
              </a:rPr>
              <a:t>la </a:t>
            </a:r>
            <a:r>
              <a:rPr lang="ro-RO" sz="1900" b="1" dirty="0">
                <a:latin typeface="Arial" panose="020B0604020202020204" pitchFamily="34" charset="0"/>
                <a:ea typeface="Times New Roman" panose="02020603050405020304" pitchFamily="18" charset="0"/>
                <a:cs typeface="Arial" panose="020B0604020202020204" pitchFamily="34" charset="0"/>
              </a:rPr>
              <a:t>modernizarea și restructurarea exploatațiilor </a:t>
            </a:r>
            <a:r>
              <a:rPr lang="ro-RO" sz="1900" b="1" dirty="0" smtClean="0">
                <a:latin typeface="Arial" panose="020B0604020202020204" pitchFamily="34" charset="0"/>
                <a:ea typeface="Times New Roman" panose="02020603050405020304" pitchFamily="18" charset="0"/>
                <a:cs typeface="Arial" panose="020B0604020202020204" pitchFamily="34" charset="0"/>
              </a:rPr>
              <a:t>agricole, care </a:t>
            </a:r>
            <a:r>
              <a:rPr lang="ro-RO" sz="1900" dirty="0" smtClean="0">
                <a:latin typeface="Arial" panose="020B0604020202020204" pitchFamily="34" charset="0"/>
                <a:ea typeface="Times New Roman" panose="02020603050405020304" pitchFamily="18" charset="0"/>
                <a:cs typeface="Arial" panose="020B0604020202020204" pitchFamily="34" charset="0"/>
              </a:rPr>
              <a:t>au </a:t>
            </a:r>
            <a:r>
              <a:rPr lang="ro-RO" sz="1900" dirty="0">
                <a:latin typeface="Arial" panose="020B0604020202020204" pitchFamily="34" charset="0"/>
                <a:ea typeface="Times New Roman" panose="02020603050405020304" pitchFamily="18" charset="0"/>
                <a:cs typeface="Arial" panose="020B0604020202020204" pitchFamily="34" charset="0"/>
              </a:rPr>
              <a:t>evoluat către forme mai mari, mai eficiente economic, capabile să integreze tehnologii avansate, inclusiv sisteme digitale și automatizate, specifice </a:t>
            </a:r>
            <a:r>
              <a:rPr lang="ro-RO" sz="1900" dirty="0" smtClean="0">
                <a:latin typeface="Arial" panose="020B0604020202020204" pitchFamily="34" charset="0"/>
                <a:ea typeface="Times New Roman" panose="02020603050405020304" pitchFamily="18" charset="0"/>
                <a:cs typeface="Arial" panose="020B0604020202020204" pitchFamily="34" charset="0"/>
              </a:rPr>
              <a:t>Agriculturii </a:t>
            </a:r>
            <a:r>
              <a:rPr lang="ro-RO" sz="1900" dirty="0">
                <a:latin typeface="Arial" panose="020B0604020202020204" pitchFamily="34" charset="0"/>
                <a:ea typeface="Times New Roman" panose="02020603050405020304" pitchFamily="18" charset="0"/>
                <a:cs typeface="Arial" panose="020B0604020202020204" pitchFamily="34" charset="0"/>
              </a:rPr>
              <a:t>de </a:t>
            </a:r>
            <a:r>
              <a:rPr lang="ro-RO" sz="1900" dirty="0" smtClean="0">
                <a:latin typeface="Arial" panose="020B0604020202020204" pitchFamily="34" charset="0"/>
                <a:ea typeface="Times New Roman" panose="02020603050405020304" pitchFamily="18" charset="0"/>
                <a:cs typeface="Arial" panose="020B0604020202020204" pitchFamily="34" charset="0"/>
              </a:rPr>
              <a:t>precizie 4.0 </a:t>
            </a:r>
            <a:r>
              <a:rPr lang="ro-RO" sz="1900" dirty="0">
                <a:latin typeface="Arial" panose="020B0604020202020204" pitchFamily="34" charset="0"/>
                <a:ea typeface="Times New Roman" panose="02020603050405020304" pitchFamily="18" charset="0"/>
                <a:cs typeface="Arial" panose="020B0604020202020204" pitchFamily="34" charset="0"/>
              </a:rPr>
              <a:t>și </a:t>
            </a:r>
            <a:r>
              <a:rPr lang="ro-RO" sz="1900" dirty="0" smtClean="0">
                <a:latin typeface="Arial" panose="020B0604020202020204" pitchFamily="34" charset="0"/>
                <a:ea typeface="Times New Roman" panose="02020603050405020304" pitchFamily="18" charset="0"/>
                <a:cs typeface="Arial" panose="020B0604020202020204" pitchFamily="34" charset="0"/>
              </a:rPr>
              <a:t>Agriculturii 5.0</a:t>
            </a:r>
            <a:r>
              <a:rPr lang="ro-RO" sz="1900" dirty="0">
                <a:latin typeface="Arial" panose="020B0604020202020204" pitchFamily="34" charset="0"/>
                <a:ea typeface="Times New Roman" panose="02020603050405020304" pitchFamily="18" charset="0"/>
                <a:cs typeface="Arial" panose="020B0604020202020204" pitchFamily="34" charset="0"/>
              </a:rPr>
              <a:t>.</a:t>
            </a:r>
            <a:endParaRPr lang="en-US" sz="1900" dirty="0">
              <a:latin typeface="Arial" panose="020B0604020202020204" pitchFamily="34" charset="0"/>
              <a:ea typeface="Times New Roman" panose="02020603050405020304" pitchFamily="18" charset="0"/>
              <a:cs typeface="Arial" panose="020B0604020202020204" pitchFamily="34" charset="0"/>
            </a:endParaRPr>
          </a:p>
        </p:txBody>
      </p:sp>
      <p:sp>
        <p:nvSpPr>
          <p:cNvPr id="20" name="Rectangle 19"/>
          <p:cNvSpPr/>
          <p:nvPr/>
        </p:nvSpPr>
        <p:spPr>
          <a:xfrm>
            <a:off x="211226" y="5840771"/>
            <a:ext cx="11675974" cy="969496"/>
          </a:xfrm>
          <a:prstGeom prst="rect">
            <a:avLst/>
          </a:prstGeom>
          <a:solidFill>
            <a:schemeClr val="accent6">
              <a:lumMod val="20000"/>
              <a:lumOff val="80000"/>
            </a:schemeClr>
          </a:solidFill>
        </p:spPr>
        <p:txBody>
          <a:bodyPr wrap="square" lIns="91440" tIns="45720" rIns="91440" bIns="45720">
            <a:spAutoFit/>
          </a:bodyPr>
          <a:lstStyle/>
          <a:p>
            <a:pPr algn="just"/>
            <a:r>
              <a:rPr lang="ro-RO" dirty="0" smtClean="0"/>
              <a:t>- </a:t>
            </a:r>
            <a:r>
              <a:rPr lang="ro-RO" sz="1900" dirty="0" smtClean="0">
                <a:latin typeface="Arial" panose="020B0604020202020204" pitchFamily="34" charset="0"/>
                <a:cs typeface="Arial" panose="020B0604020202020204" pitchFamily="34" charset="0"/>
              </a:rPr>
              <a:t>Mecanizarea </a:t>
            </a:r>
            <a:r>
              <a:rPr lang="ro-RO" sz="1900" dirty="0">
                <a:latin typeface="Arial" panose="020B0604020202020204" pitchFamily="34" charset="0"/>
                <a:cs typeface="Arial" panose="020B0604020202020204" pitchFamily="34" charset="0"/>
              </a:rPr>
              <a:t>are un rol important în </a:t>
            </a:r>
            <a:r>
              <a:rPr lang="ro-RO" sz="1900" b="1" dirty="0">
                <a:latin typeface="Arial" panose="020B0604020202020204" pitchFamily="34" charset="0"/>
                <a:cs typeface="Arial" panose="020B0604020202020204" pitchFamily="34" charset="0"/>
              </a:rPr>
              <a:t>îmbunătățirea condițiilor de muncă</a:t>
            </a:r>
            <a:r>
              <a:rPr lang="ro-RO" sz="1900" dirty="0">
                <a:latin typeface="Arial" panose="020B0604020202020204" pitchFamily="34" charset="0"/>
                <a:cs typeface="Arial" panose="020B0604020202020204" pitchFamily="34" charset="0"/>
              </a:rPr>
              <a:t> în agricultură, reducând efortul fizic și expunerea la riscuri, dar și în </a:t>
            </a:r>
            <a:r>
              <a:rPr lang="ro-RO" sz="1900" b="1" dirty="0">
                <a:latin typeface="Arial" panose="020B0604020202020204" pitchFamily="34" charset="0"/>
                <a:cs typeface="Arial" panose="020B0604020202020204" pitchFamily="34" charset="0"/>
              </a:rPr>
              <a:t>atragerea forței de muncă calificate</a:t>
            </a:r>
            <a:r>
              <a:rPr lang="ro-RO" sz="1900" dirty="0">
                <a:latin typeface="Arial" panose="020B0604020202020204" pitchFamily="34" charset="0"/>
                <a:cs typeface="Arial" panose="020B0604020202020204" pitchFamily="34" charset="0"/>
              </a:rPr>
              <a:t>, prin creșterea gradului de </a:t>
            </a:r>
            <a:r>
              <a:rPr lang="ro-RO" sz="1900" dirty="0" smtClean="0">
                <a:latin typeface="Arial" panose="020B0604020202020204" pitchFamily="34" charset="0"/>
                <a:cs typeface="Arial" panose="020B0604020202020204" pitchFamily="34" charset="0"/>
              </a:rPr>
              <a:t>tehnologizare.</a:t>
            </a:r>
            <a:endParaRPr lang="en-US" sz="19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9280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762361" y="104021"/>
            <a:ext cx="3581430" cy="553998"/>
          </a:xfrm>
          <a:prstGeom prst="rect">
            <a:avLst/>
          </a:prstGeom>
          <a:solidFill>
            <a:schemeClr val="accent2">
              <a:lumMod val="60000"/>
              <a:lumOff val="40000"/>
            </a:schemeClr>
          </a:solidFill>
        </p:spPr>
        <p:txBody>
          <a:bodyPr wrap="none">
            <a:spAutoFit/>
          </a:bodyPr>
          <a:lstStyle/>
          <a:p>
            <a:pPr algn="ctr"/>
            <a:r>
              <a:rPr lang="ro-RO" sz="3000" b="1" i="1" dirty="0" smtClean="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RECOMANDĂRI (I)</a:t>
            </a:r>
            <a:endParaRPr lang="en-US" sz="3000" b="1" i="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 name="Rectangle 1"/>
          <p:cNvSpPr>
            <a:spLocks noChangeArrowheads="1"/>
          </p:cNvSpPr>
          <p:nvPr/>
        </p:nvSpPr>
        <p:spPr bwMode="auto">
          <a:xfrm>
            <a:off x="237971" y="5238302"/>
            <a:ext cx="11815916"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900" b="1" i="0" u="none" strike="noStrike" cap="none" normalizeH="0" baseline="0" dirty="0" smtClean="0">
                <a:ln>
                  <a:noFill/>
                </a:ln>
                <a:solidFill>
                  <a:schemeClr val="tx1"/>
                </a:solidFill>
                <a:effectLst/>
                <a:latin typeface="Arial" panose="020B0604020202020204" pitchFamily="34" charset="0"/>
              </a:rPr>
              <a:t>5. </a:t>
            </a:r>
            <a:r>
              <a:rPr kumimoji="0" lang="ro-RO" altLang="en-US" b="1" i="0" u="none" strike="noStrike" cap="none" normalizeH="0" baseline="0" dirty="0" smtClean="0">
                <a:ln>
                  <a:noFill/>
                </a:ln>
                <a:solidFill>
                  <a:schemeClr val="tx1"/>
                </a:solidFill>
                <a:effectLst/>
                <a:latin typeface="Arial" panose="020B0604020202020204" pitchFamily="34" charset="0"/>
              </a:rPr>
              <a:t>Sprijinirea cercetării și inovării în mecanizarea agriculturii. </a:t>
            </a:r>
            <a:r>
              <a:rPr kumimoji="0" lang="ro-RO" altLang="en-US" b="0" i="0" u="none" strike="noStrike" cap="none" normalizeH="0" baseline="0" dirty="0" smtClean="0">
                <a:ln>
                  <a:noFill/>
                </a:ln>
                <a:solidFill>
                  <a:schemeClr val="tx1"/>
                </a:solidFill>
                <a:effectLst/>
                <a:latin typeface="Arial" panose="020B0604020202020204" pitchFamily="34" charset="0"/>
              </a:rPr>
              <a:t>Este necesară intensificarea activităților de cercetare-dezvoltare în domeniul mașinilor agricole inteligente, autonome și robotizate. Se recomandă finanțarea proiectelor inovatoare și crearea de centre de excelență în domeniul agriculturii inteligente.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9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10"/>
          <p:cNvSpPr/>
          <p:nvPr/>
        </p:nvSpPr>
        <p:spPr>
          <a:xfrm>
            <a:off x="390525" y="794088"/>
            <a:ext cx="11620500" cy="923330"/>
          </a:xfrm>
          <a:prstGeom prst="rect">
            <a:avLst/>
          </a:prstGeom>
          <a:solidFill>
            <a:schemeClr val="accent2">
              <a:lumMod val="20000"/>
              <a:lumOff val="80000"/>
            </a:schemeClr>
          </a:solidFill>
        </p:spPr>
        <p:txBody>
          <a:bodyPr wrap="square">
            <a:spAutoFit/>
          </a:bodyPr>
          <a:lstStyle/>
          <a:p>
            <a:pPr lvl="0" algn="just" defTabSz="914400" eaLnBrk="0" fontAlgn="base" hangingPunct="0">
              <a:spcBef>
                <a:spcPct val="0"/>
              </a:spcBef>
              <a:spcAft>
                <a:spcPct val="0"/>
              </a:spcAft>
            </a:pPr>
            <a:r>
              <a:rPr lang="en-US" altLang="en-US" sz="1600" b="1" dirty="0">
                <a:latin typeface="Arial" panose="020B0604020202020204" pitchFamily="34" charset="0"/>
              </a:rPr>
              <a:t>1</a:t>
            </a:r>
            <a:r>
              <a:rPr lang="en-US" altLang="en-US" b="1" dirty="0">
                <a:latin typeface="Arial" panose="020B0604020202020204" pitchFamily="34" charset="0"/>
              </a:rPr>
              <a:t>. </a:t>
            </a:r>
            <a:r>
              <a:rPr lang="ro-RO" altLang="en-US" b="1" dirty="0" smtClean="0">
                <a:latin typeface="Arial" panose="020B0604020202020204" pitchFamily="34" charset="0"/>
              </a:rPr>
              <a:t>Consolidarea gradului de dotare tehnică a exploatațiilor agricole, </a:t>
            </a:r>
            <a:r>
              <a:rPr lang="ro-RO" altLang="en-US" dirty="0" smtClean="0">
                <a:latin typeface="Arial" panose="020B0604020202020204" pitchFamily="34" charset="0"/>
              </a:rPr>
              <a:t>prin</a:t>
            </a:r>
            <a:r>
              <a:rPr lang="ro-RO" altLang="en-US" b="1" dirty="0" smtClean="0">
                <a:latin typeface="Arial" panose="020B0604020202020204" pitchFamily="34" charset="0"/>
              </a:rPr>
              <a:t> </a:t>
            </a:r>
            <a:r>
              <a:rPr lang="ro-RO" altLang="en-US" dirty="0" smtClean="0">
                <a:latin typeface="Arial" panose="020B0604020202020204" pitchFamily="34" charset="0"/>
              </a:rPr>
              <a:t>stimularea investițiilor în tractoare și mașini agricole moderne, adaptate dimensiunii și specificului exploatațiilor. Politicile publice trebuie să faciliteze accesul la finanțare (subvenții, credite preferențiale, leasing agricol), în special pentru fermele mici și mijlocii.</a:t>
            </a:r>
            <a:endParaRPr lang="ro-RO" altLang="en-US" dirty="0">
              <a:latin typeface="Arial" panose="020B0604020202020204" pitchFamily="34" charset="0"/>
            </a:endParaRPr>
          </a:p>
        </p:txBody>
      </p:sp>
      <p:sp>
        <p:nvSpPr>
          <p:cNvPr id="12" name="Rectangle 11"/>
          <p:cNvSpPr/>
          <p:nvPr/>
        </p:nvSpPr>
        <p:spPr>
          <a:xfrm>
            <a:off x="390525" y="1994417"/>
            <a:ext cx="11706225" cy="923330"/>
          </a:xfrm>
          <a:prstGeom prst="rect">
            <a:avLst/>
          </a:prstGeom>
          <a:solidFill>
            <a:schemeClr val="accent2">
              <a:lumMod val="60000"/>
              <a:lumOff val="40000"/>
            </a:schemeClr>
          </a:solidFill>
        </p:spPr>
        <p:txBody>
          <a:bodyPr wrap="square">
            <a:spAutoFit/>
          </a:bodyPr>
          <a:lstStyle/>
          <a:p>
            <a:pPr lvl="0" algn="just" defTabSz="914400" eaLnBrk="0" fontAlgn="base" hangingPunct="0">
              <a:spcBef>
                <a:spcPct val="0"/>
              </a:spcBef>
              <a:spcAft>
                <a:spcPct val="0"/>
              </a:spcAft>
            </a:pPr>
            <a:r>
              <a:rPr lang="en-US" altLang="en-US" b="1" dirty="0" smtClean="0">
                <a:latin typeface="Arial" panose="020B0604020202020204" pitchFamily="34" charset="0"/>
              </a:rPr>
              <a:t>2</a:t>
            </a:r>
            <a:r>
              <a:rPr lang="ro-RO" altLang="en-US" b="1" dirty="0" smtClean="0">
                <a:latin typeface="Arial" panose="020B0604020202020204" pitchFamily="34" charset="0"/>
              </a:rPr>
              <a:t>. Promovarea agriculturii de precizie și a digitalizării, </a:t>
            </a:r>
            <a:r>
              <a:rPr lang="ro-RO" altLang="en-US" dirty="0" smtClean="0">
                <a:latin typeface="Arial" panose="020B0604020202020204" pitchFamily="34" charset="0"/>
              </a:rPr>
              <a:t>pentru o integrare rapidă a tehnologiilor digitale (GPS, senzori, sisteme GIS, </a:t>
            </a:r>
            <a:r>
              <a:rPr lang="ro-RO" altLang="en-US" dirty="0" err="1" smtClean="0">
                <a:latin typeface="Arial" panose="020B0604020202020204" pitchFamily="34" charset="0"/>
              </a:rPr>
              <a:t>drone</a:t>
            </a:r>
            <a:r>
              <a:rPr lang="ro-RO" altLang="en-US" dirty="0" smtClean="0">
                <a:latin typeface="Arial" panose="020B0604020202020204" pitchFamily="34" charset="0"/>
              </a:rPr>
              <a:t>, AI) care să optimizeze lucrărilor agricole și reducerea consumului de inputuri. Se recomandă dezvoltarea infrastructurii digitale rurale și a platformelor de management agricol.</a:t>
            </a:r>
            <a:endParaRPr lang="ro-RO" altLang="en-US" dirty="0">
              <a:latin typeface="Arial" panose="020B0604020202020204" pitchFamily="34" charset="0"/>
            </a:endParaRPr>
          </a:p>
        </p:txBody>
      </p:sp>
      <p:sp>
        <p:nvSpPr>
          <p:cNvPr id="13" name="Rectangle 12"/>
          <p:cNvSpPr/>
          <p:nvPr/>
        </p:nvSpPr>
        <p:spPr>
          <a:xfrm>
            <a:off x="323697" y="3075712"/>
            <a:ext cx="11730190" cy="923330"/>
          </a:xfrm>
          <a:prstGeom prst="rect">
            <a:avLst/>
          </a:prstGeom>
          <a:solidFill>
            <a:schemeClr val="accent2">
              <a:lumMod val="40000"/>
              <a:lumOff val="60000"/>
            </a:schemeClr>
          </a:solidFill>
        </p:spPr>
        <p:txBody>
          <a:bodyPr wrap="square">
            <a:spAutoFit/>
          </a:bodyPr>
          <a:lstStyle/>
          <a:p>
            <a:pPr lvl="0" algn="just" defTabSz="914400" eaLnBrk="0" fontAlgn="base" hangingPunct="0">
              <a:spcBef>
                <a:spcPct val="0"/>
              </a:spcBef>
              <a:spcAft>
                <a:spcPct val="0"/>
              </a:spcAft>
            </a:pPr>
            <a:r>
              <a:rPr lang="en-US" altLang="en-US" b="1" dirty="0" smtClean="0">
                <a:latin typeface="Arial" panose="020B0604020202020204" pitchFamily="34" charset="0"/>
              </a:rPr>
              <a:t>3</a:t>
            </a:r>
            <a:r>
              <a:rPr lang="ro-RO" altLang="en-US" b="1" dirty="0" smtClean="0">
                <a:latin typeface="Arial" panose="020B0604020202020204" pitchFamily="34" charset="0"/>
              </a:rPr>
              <a:t>. Dezvoltarea resursei umane și a competențelor tehnice. </a:t>
            </a:r>
            <a:r>
              <a:rPr lang="ro-RO" altLang="en-US" dirty="0" smtClean="0">
                <a:latin typeface="Arial" panose="020B0604020202020204" pitchFamily="34" charset="0"/>
              </a:rPr>
              <a:t>În această etapă este esențială formarea continuă a fermierilor și operatorilor de utilaje agricole în utilizarea echipamentelor moderne, prin introducerea unor programe educaționale specializate și a parteneriatelor între universități, institute de cercetare și sectorul privat.</a:t>
            </a:r>
            <a:endParaRPr lang="ro-RO" altLang="en-US" dirty="0">
              <a:latin typeface="Arial" panose="020B0604020202020204" pitchFamily="34" charset="0"/>
            </a:endParaRPr>
          </a:p>
        </p:txBody>
      </p:sp>
      <p:sp>
        <p:nvSpPr>
          <p:cNvPr id="14" name="Rectangle 13"/>
          <p:cNvSpPr/>
          <p:nvPr/>
        </p:nvSpPr>
        <p:spPr>
          <a:xfrm>
            <a:off x="323697" y="4157007"/>
            <a:ext cx="11815916" cy="923330"/>
          </a:xfrm>
          <a:prstGeom prst="rect">
            <a:avLst/>
          </a:prstGeom>
          <a:solidFill>
            <a:schemeClr val="accent1">
              <a:lumMod val="20000"/>
              <a:lumOff val="80000"/>
            </a:schemeClr>
          </a:solidFill>
        </p:spPr>
        <p:txBody>
          <a:bodyPr wrap="square">
            <a:spAutoFit/>
          </a:bodyPr>
          <a:lstStyle/>
          <a:p>
            <a:pPr lvl="0" algn="just" defTabSz="914400" eaLnBrk="0" fontAlgn="base" hangingPunct="0">
              <a:spcBef>
                <a:spcPct val="0"/>
              </a:spcBef>
              <a:spcAft>
                <a:spcPct val="0"/>
              </a:spcAft>
            </a:pPr>
            <a:r>
              <a:rPr lang="ro-RO" altLang="en-US" b="1" dirty="0" smtClean="0">
                <a:latin typeface="Arial" panose="020B0604020202020204" pitchFamily="34" charset="0"/>
              </a:rPr>
              <a:t>4. Adaptarea mecanizării la principiile agriculturii durabile, prin </a:t>
            </a:r>
            <a:r>
              <a:rPr lang="ro-RO" altLang="en-US" dirty="0" smtClean="0">
                <a:latin typeface="Arial" panose="020B0604020202020204" pitchFamily="34" charset="0"/>
              </a:rPr>
              <a:t>promovarea echipamentelor eficiente energetic și a tehnologiilor conservative (minimum </a:t>
            </a:r>
            <a:r>
              <a:rPr lang="ro-RO" altLang="en-US" dirty="0" err="1" smtClean="0">
                <a:latin typeface="Arial" panose="020B0604020202020204" pitchFamily="34" charset="0"/>
              </a:rPr>
              <a:t>tillage</a:t>
            </a:r>
            <a:r>
              <a:rPr lang="ro-RO" altLang="en-US" dirty="0" smtClean="0">
                <a:latin typeface="Arial" panose="020B0604020202020204" pitchFamily="34" charset="0"/>
              </a:rPr>
              <a:t>, </a:t>
            </a:r>
            <a:r>
              <a:rPr lang="ro-RO" altLang="en-US" dirty="0" err="1" smtClean="0">
                <a:latin typeface="Arial" panose="020B0604020202020204" pitchFamily="34" charset="0"/>
              </a:rPr>
              <a:t>no-till</a:t>
            </a:r>
            <a:r>
              <a:rPr lang="ro-RO" altLang="en-US" dirty="0" smtClean="0">
                <a:latin typeface="Arial" panose="020B0604020202020204" pitchFamily="34" charset="0"/>
              </a:rPr>
              <a:t>), care contribuie la protecția solului și reducerea emisiilor de carbon. Mecanizarea trebuie corelată cu obiectivele de mediu și schimbările climatice.</a:t>
            </a:r>
            <a:endParaRPr lang="ro-RO" altLang="en-US" dirty="0">
              <a:latin typeface="Arial" panose="020B0604020202020204" pitchFamily="34" charset="0"/>
            </a:endParaRPr>
          </a:p>
        </p:txBody>
      </p:sp>
    </p:spTree>
    <p:extLst>
      <p:ext uri="{BB962C8B-B14F-4D97-AF65-F5344CB8AC3E}">
        <p14:creationId xmlns:p14="http://schemas.microsoft.com/office/powerpoint/2010/main" val="1314583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0466" y="5428562"/>
            <a:ext cx="11487150" cy="969496"/>
          </a:xfrm>
          <a:prstGeom prst="rect">
            <a:avLst/>
          </a:prstGeom>
          <a:solidFill>
            <a:schemeClr val="accent1">
              <a:lumMod val="40000"/>
              <a:lumOff val="60000"/>
            </a:schemeClr>
          </a:solidFill>
        </p:spPr>
        <p:txBody>
          <a:bodyPr wrap="square">
            <a:spAutoFit/>
          </a:bodyPr>
          <a:lstStyle/>
          <a:p>
            <a:pPr lvl="0" algn="just" defTabSz="914400" eaLnBrk="0" fontAlgn="base" hangingPunct="0">
              <a:spcBef>
                <a:spcPct val="0"/>
              </a:spcBef>
              <a:spcAft>
                <a:spcPct val="0"/>
              </a:spcAft>
            </a:pPr>
            <a:r>
              <a:rPr lang="ro-RO" altLang="en-US" sz="1900" b="1" dirty="0" smtClean="0">
                <a:latin typeface="Arial" panose="020B0604020202020204" pitchFamily="34" charset="0"/>
              </a:rPr>
              <a:t>10. Monitorizarea și evaluarea impactului mecanizării, </a:t>
            </a:r>
            <a:r>
              <a:rPr lang="ro-RO" altLang="en-US" sz="1900" dirty="0" smtClean="0">
                <a:latin typeface="Arial" panose="020B0604020202020204" pitchFamily="34" charset="0"/>
              </a:rPr>
              <a:t>prin</a:t>
            </a:r>
            <a:r>
              <a:rPr lang="ro-RO" altLang="en-US" sz="1900" b="1" dirty="0" smtClean="0">
                <a:latin typeface="Arial" panose="020B0604020202020204" pitchFamily="34" charset="0"/>
              </a:rPr>
              <a:t> i</a:t>
            </a:r>
            <a:r>
              <a:rPr lang="ro-RO" altLang="en-US" sz="1900" dirty="0" smtClean="0">
                <a:latin typeface="Arial" panose="020B0604020202020204" pitchFamily="34" charset="0"/>
              </a:rPr>
              <a:t>mplementarea unor sisteme naționale de monitorizare a gradului de mecanizare, folosind indicatori precum CP/ha, număr de utilaje/ha, productivitatea muncii etc., pe baza cărora să se fundamenteze deciziile și ajustarea politicilor agricole.</a:t>
            </a:r>
            <a:endParaRPr lang="ro-RO" altLang="en-US" sz="1900" dirty="0">
              <a:latin typeface="Arial" panose="020B0604020202020204" pitchFamily="34" charset="0"/>
            </a:endParaRPr>
          </a:p>
        </p:txBody>
      </p:sp>
      <p:sp>
        <p:nvSpPr>
          <p:cNvPr id="5" name="Rectangle 4"/>
          <p:cNvSpPr/>
          <p:nvPr/>
        </p:nvSpPr>
        <p:spPr>
          <a:xfrm>
            <a:off x="3708661" y="104021"/>
            <a:ext cx="3688831" cy="553998"/>
          </a:xfrm>
          <a:prstGeom prst="rect">
            <a:avLst/>
          </a:prstGeom>
          <a:solidFill>
            <a:schemeClr val="accent2">
              <a:lumMod val="60000"/>
              <a:lumOff val="40000"/>
            </a:schemeClr>
          </a:solidFill>
        </p:spPr>
        <p:txBody>
          <a:bodyPr wrap="none">
            <a:spAutoFit/>
          </a:bodyPr>
          <a:lstStyle/>
          <a:p>
            <a:pPr algn="ctr"/>
            <a:r>
              <a:rPr lang="ro-RO" sz="3000" b="1" i="1" dirty="0" smtClean="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RECOMANDĂRI (II)</a:t>
            </a:r>
            <a:endParaRPr lang="en-US" sz="3000" b="1" i="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6" name="Rectangle 5"/>
          <p:cNvSpPr/>
          <p:nvPr/>
        </p:nvSpPr>
        <p:spPr>
          <a:xfrm>
            <a:off x="660661" y="743744"/>
            <a:ext cx="11406187" cy="969496"/>
          </a:xfrm>
          <a:prstGeom prst="rect">
            <a:avLst/>
          </a:prstGeom>
          <a:solidFill>
            <a:schemeClr val="accent2">
              <a:lumMod val="20000"/>
              <a:lumOff val="80000"/>
            </a:schemeClr>
          </a:solidFill>
        </p:spPr>
        <p:txBody>
          <a:bodyPr wrap="square">
            <a:spAutoFit/>
          </a:bodyPr>
          <a:lstStyle/>
          <a:p>
            <a:pPr lvl="0" algn="just" defTabSz="914400" eaLnBrk="0" fontAlgn="base" hangingPunct="0">
              <a:spcBef>
                <a:spcPct val="0"/>
              </a:spcBef>
              <a:spcAft>
                <a:spcPct val="0"/>
              </a:spcAft>
            </a:pPr>
            <a:r>
              <a:rPr lang="ro-RO" altLang="en-US" sz="1900" b="1" dirty="0">
                <a:latin typeface="Arial" panose="020B0604020202020204" pitchFamily="34" charset="0"/>
              </a:rPr>
              <a:t>6. Crearea și dezvoltarea serviciilor de mecanizare. </a:t>
            </a:r>
            <a:r>
              <a:rPr lang="ro-RO" altLang="en-US" sz="1900" dirty="0">
                <a:latin typeface="Arial" panose="020B0604020202020204" pitchFamily="34" charset="0"/>
              </a:rPr>
              <a:t>Pentru exploatațiile cu resurse limitate, se recomandă dezvoltarea serviciilor de mecanizare (cooperative, prestatori de servicii), care să permită accesul la </a:t>
            </a:r>
            <a:r>
              <a:rPr lang="ro-RO" altLang="en-US" sz="1900" dirty="0" smtClean="0">
                <a:latin typeface="Arial" panose="020B0604020202020204" pitchFamily="34" charset="0"/>
              </a:rPr>
              <a:t>tehnologii avansate fără a fi necesare investiții </a:t>
            </a:r>
            <a:r>
              <a:rPr lang="ro-RO" altLang="en-US" sz="1900" dirty="0">
                <a:latin typeface="Arial" panose="020B0604020202020204" pitchFamily="34" charset="0"/>
              </a:rPr>
              <a:t>majore.</a:t>
            </a:r>
          </a:p>
        </p:txBody>
      </p:sp>
      <p:sp>
        <p:nvSpPr>
          <p:cNvPr id="7" name="Rectangle 6"/>
          <p:cNvSpPr/>
          <p:nvPr/>
        </p:nvSpPr>
        <p:spPr>
          <a:xfrm>
            <a:off x="660661" y="1897906"/>
            <a:ext cx="11366761" cy="969496"/>
          </a:xfrm>
          <a:prstGeom prst="rect">
            <a:avLst/>
          </a:prstGeom>
          <a:solidFill>
            <a:schemeClr val="accent2">
              <a:lumMod val="40000"/>
              <a:lumOff val="60000"/>
            </a:schemeClr>
          </a:solidFill>
        </p:spPr>
        <p:txBody>
          <a:bodyPr wrap="square">
            <a:spAutoFit/>
          </a:bodyPr>
          <a:lstStyle/>
          <a:p>
            <a:pPr lvl="0" algn="just" defTabSz="914400" eaLnBrk="0" fontAlgn="base" hangingPunct="0">
              <a:spcBef>
                <a:spcPct val="0"/>
              </a:spcBef>
              <a:spcAft>
                <a:spcPct val="0"/>
              </a:spcAft>
            </a:pPr>
            <a:r>
              <a:rPr lang="ro-RO" altLang="en-US" sz="1900" b="1" dirty="0">
                <a:latin typeface="Arial" panose="020B0604020202020204" pitchFamily="34" charset="0"/>
              </a:rPr>
              <a:t>7. Optimizarea structurii exploatațiilor </a:t>
            </a:r>
            <a:r>
              <a:rPr lang="ro-RO" altLang="en-US" sz="1900" b="1" dirty="0" smtClean="0">
                <a:latin typeface="Arial" panose="020B0604020202020204" pitchFamily="34" charset="0"/>
              </a:rPr>
              <a:t>agricole, </a:t>
            </a:r>
            <a:r>
              <a:rPr lang="ro-RO" altLang="en-US" sz="1900" dirty="0" smtClean="0">
                <a:latin typeface="Arial" panose="020B0604020202020204" pitchFamily="34" charset="0"/>
              </a:rPr>
              <a:t>prin implementarea de măsuri care să încurajeze formele </a:t>
            </a:r>
            <a:r>
              <a:rPr lang="ro-RO" altLang="en-US" sz="1900" dirty="0">
                <a:latin typeface="Arial" panose="020B0604020202020204" pitchFamily="34" charset="0"/>
              </a:rPr>
              <a:t>asociative (cooperative, grupuri de producători) pentru utilizarea eficientă </a:t>
            </a:r>
            <a:r>
              <a:rPr lang="ro-RO" altLang="en-US" sz="1900" dirty="0" smtClean="0">
                <a:latin typeface="Arial" panose="020B0604020202020204" pitchFamily="34" charset="0"/>
              </a:rPr>
              <a:t>a </a:t>
            </a:r>
            <a:r>
              <a:rPr lang="ro-RO" altLang="en-US" sz="1900" dirty="0">
                <a:latin typeface="Arial" panose="020B0604020202020204" pitchFamily="34" charset="0"/>
              </a:rPr>
              <a:t>echipamentelor agricole și reducerea costurilor de exploatare.</a:t>
            </a:r>
          </a:p>
        </p:txBody>
      </p:sp>
      <p:sp>
        <p:nvSpPr>
          <p:cNvPr id="12" name="Rectangle 11"/>
          <p:cNvSpPr/>
          <p:nvPr/>
        </p:nvSpPr>
        <p:spPr>
          <a:xfrm>
            <a:off x="600466" y="2963250"/>
            <a:ext cx="11401425" cy="969496"/>
          </a:xfrm>
          <a:prstGeom prst="rect">
            <a:avLst/>
          </a:prstGeom>
          <a:solidFill>
            <a:schemeClr val="accent3">
              <a:lumMod val="20000"/>
              <a:lumOff val="80000"/>
            </a:schemeClr>
          </a:solidFill>
        </p:spPr>
        <p:txBody>
          <a:bodyPr wrap="square">
            <a:spAutoFit/>
          </a:bodyPr>
          <a:lstStyle/>
          <a:p>
            <a:pPr lvl="0" algn="just" defTabSz="914400" eaLnBrk="0" fontAlgn="base" hangingPunct="0">
              <a:spcBef>
                <a:spcPct val="0"/>
              </a:spcBef>
              <a:spcAft>
                <a:spcPct val="0"/>
              </a:spcAft>
            </a:pPr>
            <a:r>
              <a:rPr lang="ro-RO" altLang="en-US" sz="1900" b="1" dirty="0">
                <a:latin typeface="Arial" panose="020B0604020202020204" pitchFamily="34" charset="0"/>
              </a:rPr>
              <a:t>8. Integrarea mecanizării în lanțurile agroalimentare </a:t>
            </a:r>
            <a:r>
              <a:rPr lang="ro-RO" altLang="en-US" sz="1900" b="1" dirty="0" smtClean="0">
                <a:latin typeface="Arial" panose="020B0604020202020204" pitchFamily="34" charset="0"/>
              </a:rPr>
              <a:t>inteligente, </a:t>
            </a:r>
            <a:r>
              <a:rPr lang="ro-RO" altLang="en-US" sz="1900" dirty="0" smtClean="0">
                <a:latin typeface="Arial" panose="020B0604020202020204" pitchFamily="34" charset="0"/>
              </a:rPr>
              <a:t>prin</a:t>
            </a:r>
            <a:r>
              <a:rPr lang="ro-RO" altLang="en-US" sz="1900" b="1" dirty="0" smtClean="0">
                <a:latin typeface="Arial" panose="020B0604020202020204" pitchFamily="34" charset="0"/>
              </a:rPr>
              <a:t> </a:t>
            </a:r>
            <a:r>
              <a:rPr lang="ro-RO" altLang="en-US" sz="1900" dirty="0" smtClean="0">
                <a:latin typeface="Arial" panose="020B0604020202020204" pitchFamily="34" charset="0"/>
              </a:rPr>
              <a:t>digitalizarea </a:t>
            </a:r>
            <a:r>
              <a:rPr lang="ro-RO" altLang="en-US" sz="1900" dirty="0">
                <a:latin typeface="Arial" panose="020B0604020202020204" pitchFamily="34" charset="0"/>
              </a:rPr>
              <a:t>întregului lanț agroalimentar (producție–procesare–distribuție), pentru creșterea trasabilității și valorificarea superioară a producției.</a:t>
            </a:r>
          </a:p>
        </p:txBody>
      </p:sp>
      <p:sp>
        <p:nvSpPr>
          <p:cNvPr id="13" name="Rectangle 12"/>
          <p:cNvSpPr/>
          <p:nvPr/>
        </p:nvSpPr>
        <p:spPr>
          <a:xfrm>
            <a:off x="621234" y="4218989"/>
            <a:ext cx="11445614" cy="969496"/>
          </a:xfrm>
          <a:prstGeom prst="rect">
            <a:avLst/>
          </a:prstGeom>
          <a:solidFill>
            <a:schemeClr val="accent3">
              <a:lumMod val="40000"/>
              <a:lumOff val="60000"/>
            </a:schemeClr>
          </a:solidFill>
        </p:spPr>
        <p:txBody>
          <a:bodyPr wrap="square">
            <a:spAutoFit/>
          </a:bodyPr>
          <a:lstStyle/>
          <a:p>
            <a:pPr lvl="0" algn="just" defTabSz="914400" eaLnBrk="0" fontAlgn="base" hangingPunct="0">
              <a:spcBef>
                <a:spcPct val="0"/>
              </a:spcBef>
              <a:spcAft>
                <a:spcPct val="0"/>
              </a:spcAft>
            </a:pPr>
            <a:r>
              <a:rPr lang="ro-RO" altLang="en-US" sz="1900" b="1" dirty="0">
                <a:latin typeface="Arial" panose="020B0604020202020204" pitchFamily="34" charset="0"/>
              </a:rPr>
              <a:t>9. Elaborarea unor politici publice coerente și pe termen </a:t>
            </a:r>
            <a:r>
              <a:rPr lang="ro-RO" altLang="en-US" sz="1900" b="1" dirty="0" smtClean="0">
                <a:latin typeface="Arial" panose="020B0604020202020204" pitchFamily="34" charset="0"/>
              </a:rPr>
              <a:t>lung, </a:t>
            </a:r>
            <a:r>
              <a:rPr lang="ro-RO" altLang="en-US" sz="1900" dirty="0" smtClean="0">
                <a:latin typeface="Arial" panose="020B0604020202020204" pitchFamily="34" charset="0"/>
              </a:rPr>
              <a:t>prin elaborarea</a:t>
            </a:r>
            <a:r>
              <a:rPr lang="ro-RO" altLang="en-US" sz="1900" b="1" dirty="0" smtClean="0">
                <a:latin typeface="Arial" panose="020B0604020202020204" pitchFamily="34" charset="0"/>
              </a:rPr>
              <a:t> </a:t>
            </a:r>
            <a:r>
              <a:rPr lang="ro-RO" altLang="en-US" sz="1900" dirty="0" smtClean="0">
                <a:latin typeface="Arial" panose="020B0604020202020204" pitchFamily="34" charset="0"/>
              </a:rPr>
              <a:t>unor </a:t>
            </a:r>
            <a:r>
              <a:rPr lang="ro-RO" altLang="en-US" sz="1900" dirty="0">
                <a:latin typeface="Arial" panose="020B0604020202020204" pitchFamily="34" charset="0"/>
              </a:rPr>
              <a:t>strategii naționale privind mecanizarea agriculturii, integrate în politicile agricole și de dezvoltare rurală, cu obiective clare privind modernizarea tehnologică.</a:t>
            </a:r>
          </a:p>
        </p:txBody>
      </p:sp>
    </p:spTree>
    <p:extLst>
      <p:ext uri="{BB962C8B-B14F-4D97-AF65-F5344CB8AC3E}">
        <p14:creationId xmlns:p14="http://schemas.microsoft.com/office/powerpoint/2010/main" val="1346020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365176" cy="6963747"/>
          </a:xfrm>
          <a:prstGeom prst="rect">
            <a:avLst/>
          </a:prstGeom>
        </p:spPr>
      </p:pic>
      <p:sp>
        <p:nvSpPr>
          <p:cNvPr id="3" name="Rectangle 2"/>
          <p:cNvSpPr/>
          <p:nvPr/>
        </p:nvSpPr>
        <p:spPr>
          <a:xfrm>
            <a:off x="1896799" y="5300960"/>
            <a:ext cx="8571578" cy="923330"/>
          </a:xfrm>
          <a:prstGeom prst="rect">
            <a:avLst/>
          </a:prstGeom>
          <a:noFill/>
        </p:spPr>
        <p:txBody>
          <a:bodyPr wrap="none" lIns="91440" tIns="45720" rIns="91440" bIns="45720">
            <a:spAutoFit/>
          </a:bodyPr>
          <a:lstStyle/>
          <a:p>
            <a:pPr algn="ctr"/>
            <a:r>
              <a:rPr lang="ro-RO" sz="5400" i="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Vă mulțumesc pentru atenție! </a:t>
            </a:r>
            <a:endParaRPr lang="en-US" sz="5400" b="0" i="1"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93623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5325" y="1763860"/>
            <a:ext cx="10811695" cy="3460794"/>
          </a:xfrm>
          <a:prstGeom prst="rect">
            <a:avLst/>
          </a:prstGeom>
        </p:spPr>
      </p:pic>
      <p:sp>
        <p:nvSpPr>
          <p:cNvPr id="6" name="Rectangle 5"/>
          <p:cNvSpPr/>
          <p:nvPr/>
        </p:nvSpPr>
        <p:spPr>
          <a:xfrm>
            <a:off x="695325" y="86914"/>
            <a:ext cx="10439400" cy="460511"/>
          </a:xfrm>
          <a:prstGeom prst="rect">
            <a:avLst/>
          </a:prstGeom>
          <a:solidFill>
            <a:schemeClr val="accent2">
              <a:lumMod val="75000"/>
            </a:schemeClr>
          </a:solidFill>
        </p:spPr>
        <p:txBody>
          <a:bodyPr wrap="square">
            <a:spAutoFit/>
          </a:bodyPr>
          <a:lstStyle/>
          <a:p>
            <a:pPr indent="457200" algn="ctr">
              <a:lnSpc>
                <a:spcPct val="107000"/>
              </a:lnSpc>
            </a:pPr>
            <a:r>
              <a:rPr lang="ro-RO" sz="2400" b="1" dirty="0" smtClean="0">
                <a:latin typeface="Arial" panose="020B0604020202020204" pitchFamily="34" charset="0"/>
                <a:ea typeface="Times New Roman" panose="02020603050405020304" pitchFamily="18" charset="0"/>
                <a:cs typeface="Arial" panose="020B0604020202020204" pitchFamily="34" charset="0"/>
              </a:rPr>
              <a:t>PROGRESUL MECANIZĂRII AGRICULTURII</a:t>
            </a:r>
            <a:endParaRPr lang="ro-RO" sz="2400" b="1"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694539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937" y="464279"/>
            <a:ext cx="11525063" cy="830997"/>
          </a:xfrm>
          <a:prstGeom prst="rect">
            <a:avLst/>
          </a:prstGeom>
        </p:spPr>
        <p:txBody>
          <a:bodyPr wrap="square">
            <a:spAutoFit/>
          </a:bodyPr>
          <a:lstStyle/>
          <a:p>
            <a:pPr indent="361950" algn="just"/>
            <a:r>
              <a:rPr lang="ro-RO" sz="2400" dirty="0" smtClean="0">
                <a:latin typeface="Times New Roman" panose="02020603050405020304" pitchFamily="18" charset="0"/>
                <a:cs typeface="Times New Roman" panose="02020603050405020304" pitchFamily="18" charset="0"/>
              </a:rPr>
              <a:t>Revoluția </a:t>
            </a:r>
            <a:r>
              <a:rPr lang="ro-RO" sz="2400" dirty="0">
                <a:latin typeface="Times New Roman" panose="02020603050405020304" pitchFamily="18" charset="0"/>
                <a:cs typeface="Times New Roman" panose="02020603050405020304" pitchFamily="18" charset="0"/>
              </a:rPr>
              <a:t>industrială a determinat apariția primelor utilaje și mașini agricole cu tracțiune </a:t>
            </a:r>
            <a:r>
              <a:rPr lang="ro-RO" sz="2400" dirty="0" smtClean="0">
                <a:latin typeface="Times New Roman" panose="02020603050405020304" pitchFamily="18" charset="0"/>
                <a:cs typeface="Times New Roman" panose="02020603050405020304" pitchFamily="18" charset="0"/>
              </a:rPr>
              <a:t>animală:</a:t>
            </a:r>
            <a:endParaRPr lang="ro-RO" sz="2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6851657" y="3013502"/>
            <a:ext cx="5340343" cy="1881139"/>
          </a:xfrm>
          <a:prstGeom prst="rect">
            <a:avLst/>
          </a:prstGeom>
        </p:spPr>
      </p:pic>
      <p:sp>
        <p:nvSpPr>
          <p:cNvPr id="6" name="Rectangle 5"/>
          <p:cNvSpPr/>
          <p:nvPr/>
        </p:nvSpPr>
        <p:spPr>
          <a:xfrm>
            <a:off x="2938792" y="2614"/>
            <a:ext cx="6470682" cy="461665"/>
          </a:xfrm>
          <a:prstGeom prst="rect">
            <a:avLst/>
          </a:prstGeom>
        </p:spPr>
        <p:txBody>
          <a:bodyPr wrap="none">
            <a:spAutoFit/>
          </a:bodyPr>
          <a:lstStyle/>
          <a:p>
            <a:pPr marL="342900" indent="-342900">
              <a:buAutoNum type="arabicPeriod"/>
            </a:pPr>
            <a:r>
              <a:rPr lang="ro-RO" sz="2400" b="1" dirty="0">
                <a:latin typeface="Times New Roman" panose="02020603050405020304" pitchFamily="18" charset="0"/>
                <a:cs typeface="Times New Roman" panose="02020603050405020304" pitchFamily="18" charset="0"/>
              </a:rPr>
              <a:t>MECANIZAREA INCIPIENTĂ (1800–1850)</a:t>
            </a:r>
          </a:p>
        </p:txBody>
      </p:sp>
      <p:pic>
        <p:nvPicPr>
          <p:cNvPr id="8" name="Picture 2" descr="https://images.openai.com/static-rsc-3/7oB93zxWhzIuP40HLUotsEfLuxsGkv8gnp10j8D3MxYcxIW-Zb-4VkXEmWoJECcSpNO4t3HKGT4eotnIT2fAYhENU_o7gOXJyQFMDt6qCzU?purpose=fullsize&amp;v=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1392" y="848844"/>
            <a:ext cx="2900692" cy="159198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48325" y="2551837"/>
            <a:ext cx="5852761" cy="369332"/>
          </a:xfrm>
          <a:prstGeom prst="rect">
            <a:avLst/>
          </a:prstGeom>
          <a:solidFill>
            <a:schemeClr val="accent2">
              <a:lumMod val="20000"/>
              <a:lumOff val="80000"/>
            </a:schemeClr>
          </a:solidFill>
        </p:spPr>
        <p:txBody>
          <a:bodyPr wrap="square">
            <a:spAutoFit/>
          </a:bodyPr>
          <a:lstStyle/>
          <a:p>
            <a:pPr marL="285750" indent="-285750" algn="ctr">
              <a:buFontTx/>
              <a:buChar char="-"/>
            </a:pPr>
            <a:r>
              <a:rPr lang="ro-RO" dirty="0">
                <a:latin typeface="Times New Roman" panose="02020603050405020304" pitchFamily="18" charset="0"/>
                <a:cs typeface="Times New Roman" panose="02020603050405020304" pitchFamily="18" charset="0"/>
              </a:rPr>
              <a:t>plugul fabricat complet din oțel (John Lane ) (</a:t>
            </a:r>
            <a:r>
              <a:rPr lang="ro-RO" b="1" dirty="0">
                <a:latin typeface="Times New Roman" panose="02020603050405020304" pitchFamily="18" charset="0"/>
                <a:cs typeface="Times New Roman" panose="02020603050405020304" pitchFamily="18" charset="0"/>
              </a:rPr>
              <a:t>1833</a:t>
            </a:r>
            <a:r>
              <a:rPr lang="ro-RO" dirty="0" smtClean="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p:txBody>
      </p:sp>
      <p:sp>
        <p:nvSpPr>
          <p:cNvPr id="10" name="Rectangle 9"/>
          <p:cNvSpPr/>
          <p:nvPr/>
        </p:nvSpPr>
        <p:spPr>
          <a:xfrm>
            <a:off x="571501" y="3728736"/>
            <a:ext cx="6034427" cy="646331"/>
          </a:xfrm>
          <a:prstGeom prst="rect">
            <a:avLst/>
          </a:prstGeom>
          <a:solidFill>
            <a:schemeClr val="accent4">
              <a:lumMod val="20000"/>
              <a:lumOff val="80000"/>
            </a:schemeClr>
          </a:solidFill>
          <a:ln>
            <a:solidFill>
              <a:schemeClr val="accent3">
                <a:lumMod val="20000"/>
                <a:lumOff val="80000"/>
              </a:schemeClr>
            </a:solidFill>
          </a:ln>
        </p:spPr>
        <p:txBody>
          <a:bodyPr wrap="square">
            <a:spAutoFit/>
          </a:bodyPr>
          <a:lstStyle/>
          <a:p>
            <a:pPr marL="285750" indent="-285750">
              <a:buFontTx/>
              <a:buChar char="-"/>
            </a:pPr>
            <a:r>
              <a:rPr lang="ro-RO" dirty="0">
                <a:latin typeface="Times New Roman" panose="02020603050405020304" pitchFamily="18" charset="0"/>
                <a:cs typeface="Times New Roman" panose="02020603050405020304" pitchFamily="18" charset="0"/>
              </a:rPr>
              <a:t>combina pentru recoltarea cerealelor păioase (Hiram Moore) (</a:t>
            </a:r>
            <a:r>
              <a:rPr lang="ro-RO" b="1" dirty="0">
                <a:latin typeface="Times New Roman" panose="02020603050405020304" pitchFamily="18" charset="0"/>
                <a:cs typeface="Times New Roman" panose="02020603050405020304" pitchFamily="18" charset="0"/>
              </a:rPr>
              <a:t>1836</a:t>
            </a:r>
            <a:r>
              <a:rPr lang="ro-RO" dirty="0">
                <a:latin typeface="Times New Roman" panose="02020603050405020304" pitchFamily="18" charset="0"/>
                <a:cs typeface="Times New Roman" panose="02020603050405020304" pitchFamily="18" charset="0"/>
              </a:rPr>
              <a:t>), trasă de 20 de catâri</a:t>
            </a:r>
            <a:r>
              <a:rPr lang="ro-RO" dirty="0" smtClean="0">
                <a:latin typeface="Times New Roman" panose="02020603050405020304" pitchFamily="18" charset="0"/>
                <a:cs typeface="Times New Roman" panose="02020603050405020304" pitchFamily="18" charset="0"/>
              </a:rPr>
              <a:t>;</a:t>
            </a:r>
            <a:endParaRPr lang="ro-RO" dirty="0">
              <a:latin typeface="Times New Roman" panose="02020603050405020304" pitchFamily="18" charset="0"/>
              <a:cs typeface="Times New Roman" panose="02020603050405020304" pitchFamily="18" charset="0"/>
            </a:endParaRPr>
          </a:p>
        </p:txBody>
      </p:sp>
      <p:pic>
        <p:nvPicPr>
          <p:cNvPr id="2054" name="Picture 6" descr="https://tse2.mm.bing.net/th/id/OIP.lUK0ki8YYXA2p8GsVviyQQHaDC?pid=Api&amp;P=0&amp;h=1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753" y="2036169"/>
            <a:ext cx="3049428" cy="134393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48375" y="5627309"/>
            <a:ext cx="5788764" cy="646331"/>
          </a:xfrm>
          <a:prstGeom prst="rect">
            <a:avLst/>
          </a:prstGeom>
          <a:solidFill>
            <a:schemeClr val="accent2">
              <a:lumMod val="40000"/>
              <a:lumOff val="60000"/>
            </a:schemeClr>
          </a:solidFill>
        </p:spPr>
        <p:txBody>
          <a:bodyPr wrap="none">
            <a:spAutoFit/>
          </a:bodyPr>
          <a:lstStyle/>
          <a:p>
            <a:pPr marL="285750" indent="-285750">
              <a:buFontTx/>
              <a:buChar char="-"/>
            </a:pPr>
            <a:r>
              <a:rPr lang="ro-RO" dirty="0" smtClean="0">
                <a:latin typeface="Times New Roman" panose="02020603050405020304" pitchFamily="18" charset="0"/>
                <a:cs typeface="Times New Roman" panose="02020603050405020304" pitchFamily="18" charset="0"/>
              </a:rPr>
              <a:t>diverse </a:t>
            </a:r>
            <a:r>
              <a:rPr lang="ro-RO" dirty="0">
                <a:latin typeface="Times New Roman" panose="02020603050405020304" pitchFamily="18" charset="0"/>
                <a:cs typeface="Times New Roman" panose="02020603050405020304" pitchFamily="18" charset="0"/>
              </a:rPr>
              <a:t>mașini de semănat prin </a:t>
            </a:r>
            <a:r>
              <a:rPr lang="ro-RO" dirty="0" smtClean="0">
                <a:latin typeface="Times New Roman" panose="02020603050405020304" pitchFamily="18" charset="0"/>
                <a:cs typeface="Times New Roman" panose="02020603050405020304" pitchFamily="18" charset="0"/>
              </a:rPr>
              <a:t>împrăștiere, cu dozare, în </a:t>
            </a:r>
          </a:p>
          <a:p>
            <a:r>
              <a:rPr lang="ro-RO" dirty="0" smtClean="0">
                <a:latin typeface="Times New Roman" panose="02020603050405020304" pitchFamily="18" charset="0"/>
                <a:cs typeface="Times New Roman" panose="02020603050405020304" pitchFamily="18" charset="0"/>
              </a:rPr>
              <a:t>rânduri dese și rare. </a:t>
            </a:r>
            <a:endParaRPr lang="ro-RO"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5"/>
          <a:stretch>
            <a:fillRect/>
          </a:stretch>
        </p:blipFill>
        <p:spPr>
          <a:xfrm>
            <a:off x="714014" y="4981313"/>
            <a:ext cx="5163271" cy="1876687"/>
          </a:xfrm>
          <a:prstGeom prst="rect">
            <a:avLst/>
          </a:prstGeom>
        </p:spPr>
      </p:pic>
      <p:sp>
        <p:nvSpPr>
          <p:cNvPr id="13" name="Rectangle 12"/>
          <p:cNvSpPr/>
          <p:nvPr/>
        </p:nvSpPr>
        <p:spPr>
          <a:xfrm>
            <a:off x="535983" y="1351508"/>
            <a:ext cx="5275803" cy="369332"/>
          </a:xfrm>
          <a:prstGeom prst="rect">
            <a:avLst/>
          </a:prstGeom>
          <a:solidFill>
            <a:schemeClr val="accent3">
              <a:lumMod val="20000"/>
              <a:lumOff val="80000"/>
            </a:schemeClr>
          </a:solidFill>
        </p:spPr>
        <p:txBody>
          <a:bodyPr wrap="none">
            <a:spAutoFit/>
          </a:bodyPr>
          <a:lstStyle/>
          <a:p>
            <a:pPr marL="285750" indent="-285750">
              <a:buFontTx/>
              <a:buChar char="-"/>
            </a:pPr>
            <a:r>
              <a:rPr lang="ro-RO" dirty="0" smtClean="0">
                <a:latin typeface="Times New Roman" panose="02020603050405020304" pitchFamily="18" charset="0"/>
                <a:cs typeface="Times New Roman" panose="02020603050405020304" pitchFamily="18" charset="0"/>
              </a:rPr>
              <a:t>se</a:t>
            </a:r>
            <a:r>
              <a:rPr lang="ro-RO" noProof="1" smtClean="0">
                <a:latin typeface="Times New Roman" panose="02020603050405020304" pitchFamily="18" charset="0"/>
                <a:cs typeface="Times New Roman" panose="02020603050405020304" pitchFamily="18" charset="0"/>
              </a:rPr>
              <a:t>cerătoarea</a:t>
            </a:r>
            <a:r>
              <a:rPr lang="ro-RO" dirty="0" smtClean="0">
                <a:latin typeface="Times New Roman" panose="02020603050405020304" pitchFamily="18" charset="0"/>
                <a:cs typeface="Times New Roman" panose="02020603050405020304" pitchFamily="18" charset="0"/>
              </a:rPr>
              <a:t> mecanică (Cyrus </a:t>
            </a:r>
            <a:r>
              <a:rPr lang="ro-RO" dirty="0" err="1" smtClean="0">
                <a:latin typeface="Times New Roman" panose="02020603050405020304" pitchFamily="18" charset="0"/>
                <a:cs typeface="Times New Roman" panose="02020603050405020304" pitchFamily="18" charset="0"/>
              </a:rPr>
              <a:t>McCormick</a:t>
            </a:r>
            <a:r>
              <a:rPr lang="ro-RO" dirty="0" smtClean="0">
                <a:latin typeface="Times New Roman" panose="02020603050405020304" pitchFamily="18" charset="0"/>
                <a:cs typeface="Times New Roman" panose="02020603050405020304" pitchFamily="18" charset="0"/>
              </a:rPr>
              <a:t>) (</a:t>
            </a:r>
            <a:r>
              <a:rPr lang="ro-RO" b="1" dirty="0" smtClean="0">
                <a:latin typeface="Times New Roman" panose="02020603050405020304" pitchFamily="18" charset="0"/>
                <a:cs typeface="Times New Roman" panose="02020603050405020304" pitchFamily="18" charset="0"/>
              </a:rPr>
              <a:t>1831</a:t>
            </a:r>
            <a:r>
              <a:rPr lang="ro-RO" dirty="0" smtClean="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4304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975" y="717651"/>
            <a:ext cx="11731650" cy="707886"/>
          </a:xfrm>
          <a:prstGeom prst="rect">
            <a:avLst/>
          </a:prstGeom>
        </p:spPr>
        <p:txBody>
          <a:bodyPr wrap="square">
            <a:spAutoFit/>
          </a:bodyPr>
          <a:lstStyle/>
          <a:p>
            <a:pPr indent="361950"/>
            <a:r>
              <a:rPr lang="ro-RO" sz="2000" dirty="0">
                <a:latin typeface="Times New Roman" panose="02020603050405020304" pitchFamily="18" charset="0"/>
                <a:cs typeface="Times New Roman" panose="02020603050405020304" pitchFamily="18" charset="0"/>
              </a:rPr>
              <a:t>În a doua jumătate a secolului al XIX-lea se dezvoltă </a:t>
            </a:r>
            <a:r>
              <a:rPr lang="ro-RO" sz="2000" b="1" dirty="0">
                <a:latin typeface="Times New Roman" panose="02020603050405020304" pitchFamily="18" charset="0"/>
                <a:cs typeface="Times New Roman" panose="02020603050405020304" pitchFamily="18" charset="0"/>
              </a:rPr>
              <a:t>motorul cu abur, </a:t>
            </a:r>
            <a:r>
              <a:rPr lang="ro-RO" sz="2000" dirty="0">
                <a:latin typeface="Times New Roman" panose="02020603050405020304" pitchFamily="18" charset="0"/>
                <a:cs typeface="Times New Roman" panose="02020603050405020304" pitchFamily="18" charset="0"/>
              </a:rPr>
              <a:t>care a înlesnit mecanizarea parțială a unor lucrări agricole, cu următoarele realizări semnificative</a:t>
            </a:r>
            <a:r>
              <a:rPr lang="ro-RO" sz="2000" dirty="0" smtClean="0">
                <a:latin typeface="Times New Roman" panose="02020603050405020304" pitchFamily="18" charset="0"/>
                <a:cs typeface="Times New Roman" panose="02020603050405020304" pitchFamily="18" charset="0"/>
              </a:rPr>
              <a:t>:</a:t>
            </a:r>
            <a:endParaRPr lang="ro-RO" sz="2000" dirty="0">
              <a:latin typeface="Times New Roman" panose="02020603050405020304" pitchFamily="18" charset="0"/>
              <a:cs typeface="Times New Roman" panose="02020603050405020304" pitchFamily="18" charset="0"/>
            </a:endParaRPr>
          </a:p>
        </p:txBody>
      </p:sp>
      <p:sp>
        <p:nvSpPr>
          <p:cNvPr id="12" name="AutoShape 5" descr="cadaVR anatomy by Mozaik Educ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p:cNvPicPr>
            <a:picLocks noChangeAspect="1"/>
          </p:cNvPicPr>
          <p:nvPr/>
        </p:nvPicPr>
        <p:blipFill>
          <a:blip r:embed="rId2"/>
          <a:stretch>
            <a:fillRect/>
          </a:stretch>
        </p:blipFill>
        <p:spPr>
          <a:xfrm>
            <a:off x="8610600" y="1468023"/>
            <a:ext cx="3322899" cy="1820010"/>
          </a:xfrm>
          <a:prstGeom prst="rect">
            <a:avLst/>
          </a:prstGeom>
        </p:spPr>
      </p:pic>
      <p:sp>
        <p:nvSpPr>
          <p:cNvPr id="4" name="Rectangle 3"/>
          <p:cNvSpPr/>
          <p:nvPr/>
        </p:nvSpPr>
        <p:spPr>
          <a:xfrm>
            <a:off x="885849" y="238942"/>
            <a:ext cx="10515577" cy="461665"/>
          </a:xfrm>
          <a:prstGeom prst="rect">
            <a:avLst/>
          </a:prstGeom>
        </p:spPr>
        <p:txBody>
          <a:bodyPr wrap="square">
            <a:spAutoFit/>
          </a:bodyPr>
          <a:lstStyle/>
          <a:p>
            <a:r>
              <a:rPr lang="ro-RO" sz="2400" b="1" dirty="0">
                <a:latin typeface="Times New Roman" panose="02020603050405020304" pitchFamily="18" charset="0"/>
                <a:cs typeface="Times New Roman" panose="02020603050405020304" pitchFamily="18" charset="0"/>
              </a:rPr>
              <a:t>2. MECANIZAREA </a:t>
            </a:r>
            <a:r>
              <a:rPr lang="en-US" sz="2400" b="1" dirty="0">
                <a:latin typeface="Times New Roman" panose="02020603050405020304" pitchFamily="18" charset="0"/>
                <a:cs typeface="Times New Roman" panose="02020603050405020304" pitchFamily="18" charset="0"/>
              </a:rPr>
              <a:t>PARȚIALĂ</a:t>
            </a:r>
            <a:r>
              <a:rPr lang="ro-RO" sz="2400" b="1" dirty="0">
                <a:latin typeface="Times New Roman" panose="02020603050405020304" pitchFamily="18" charset="0"/>
                <a:cs typeface="Times New Roman" panose="02020603050405020304" pitchFamily="18" charset="0"/>
              </a:rPr>
              <a:t> A LUCRĂRILOR AGRICOLE</a:t>
            </a:r>
            <a:r>
              <a:rPr lang="en-US" sz="2400" b="1" dirty="0">
                <a:latin typeface="Times New Roman" panose="02020603050405020304" pitchFamily="18" charset="0"/>
                <a:cs typeface="Times New Roman" panose="02020603050405020304" pitchFamily="18" charset="0"/>
              </a:rPr>
              <a:t> (1850–1900)</a:t>
            </a:r>
            <a:endParaRPr lang="ro-RO" sz="2400" b="1" dirty="0">
              <a:latin typeface="Times New Roman" panose="02020603050405020304" pitchFamily="18" charset="0"/>
              <a:cs typeface="Times New Roman" panose="02020603050405020304" pitchFamily="18" charset="0"/>
            </a:endParaRPr>
          </a:p>
        </p:txBody>
      </p:sp>
      <p:sp>
        <p:nvSpPr>
          <p:cNvPr id="3" name="Rectangle 2"/>
          <p:cNvSpPr/>
          <p:nvPr/>
        </p:nvSpPr>
        <p:spPr>
          <a:xfrm>
            <a:off x="4552950" y="5952290"/>
            <a:ext cx="7380549" cy="646331"/>
          </a:xfrm>
          <a:prstGeom prst="rect">
            <a:avLst/>
          </a:prstGeom>
          <a:solidFill>
            <a:schemeClr val="accent3">
              <a:lumMod val="20000"/>
              <a:lumOff val="80000"/>
            </a:schemeClr>
          </a:solidFill>
        </p:spPr>
        <p:txBody>
          <a:bodyPr wrap="square">
            <a:spAutoFit/>
          </a:bodyPr>
          <a:lstStyle/>
          <a:p>
            <a:pPr marL="285750" indent="-285750">
              <a:buFontTx/>
              <a:buChar char="-"/>
              <a:defRPr/>
            </a:pPr>
            <a:r>
              <a:rPr lang="ro-RO" altLang="en-US" dirty="0" smtClean="0">
                <a:latin typeface="Times New Roman" panose="02020603050405020304" pitchFamily="18" charset="0"/>
                <a:cs typeface="Times New Roman" panose="02020603050405020304" pitchFamily="18" charset="0"/>
              </a:rPr>
              <a:t>în </a:t>
            </a:r>
            <a:r>
              <a:rPr lang="ro-RO" altLang="en-US" b="1" dirty="0">
                <a:latin typeface="Times New Roman" panose="02020603050405020304" pitchFamily="18" charset="0"/>
                <a:cs typeface="Times New Roman" panose="02020603050405020304" pitchFamily="18" charset="0"/>
              </a:rPr>
              <a:t>1892</a:t>
            </a:r>
            <a:r>
              <a:rPr lang="ro-RO" altLang="en-US" dirty="0">
                <a:latin typeface="Times New Roman" panose="02020603050405020304" pitchFamily="18" charset="0"/>
                <a:cs typeface="Times New Roman" panose="02020603050405020304" pitchFamily="18" charset="0"/>
              </a:rPr>
              <a:t> s-a construit </a:t>
            </a:r>
            <a:r>
              <a:rPr lang="ro-RO" altLang="en-US" b="1" dirty="0">
                <a:latin typeface="Times New Roman" panose="02020603050405020304" pitchFamily="18" charset="0"/>
                <a:cs typeface="Times New Roman" panose="02020603050405020304" pitchFamily="18" charset="0"/>
              </a:rPr>
              <a:t>primul tractor cu motor pe benzină</a:t>
            </a:r>
            <a:r>
              <a:rPr lang="ro-RO" altLang="en-US" dirty="0">
                <a:latin typeface="Times New Roman" panose="02020603050405020304" pitchFamily="18" charset="0"/>
                <a:cs typeface="Times New Roman" panose="02020603050405020304" pitchFamily="18" charset="0"/>
              </a:rPr>
              <a:t>, cu posibilitatea de a se deplasa înainte și înapoi (John </a:t>
            </a:r>
            <a:r>
              <a:rPr lang="ro-RO" altLang="en-US" dirty="0" err="1">
                <a:latin typeface="Times New Roman" panose="02020603050405020304" pitchFamily="18" charset="0"/>
                <a:cs typeface="Times New Roman" panose="02020603050405020304" pitchFamily="18" charset="0"/>
              </a:rPr>
              <a:t>Froelich</a:t>
            </a:r>
            <a:r>
              <a:rPr lang="ro-RO" altLang="en-US" dirty="0">
                <a:latin typeface="Times New Roman" panose="02020603050405020304" pitchFamily="18" charset="0"/>
                <a:cs typeface="Times New Roman" panose="02020603050405020304" pitchFamily="18" charset="0"/>
              </a:rPr>
              <a:t>, din Iowa, SUA).</a:t>
            </a:r>
            <a:endParaRPr lang="ro-RO" dirty="0">
              <a:latin typeface="Times New Roman" panose="02020603050405020304" pitchFamily="18" charset="0"/>
              <a:cs typeface="Times New Roman" panose="02020603050405020304" pitchFamily="18" charset="0"/>
            </a:endParaRPr>
          </a:p>
        </p:txBody>
      </p:sp>
      <p:sp>
        <p:nvSpPr>
          <p:cNvPr id="5" name="Rectangle 4"/>
          <p:cNvSpPr/>
          <p:nvPr/>
        </p:nvSpPr>
        <p:spPr>
          <a:xfrm>
            <a:off x="86409" y="1442581"/>
            <a:ext cx="4765333" cy="923330"/>
          </a:xfrm>
          <a:prstGeom prst="rect">
            <a:avLst/>
          </a:prstGeom>
          <a:solidFill>
            <a:schemeClr val="accent1">
              <a:lumMod val="20000"/>
              <a:lumOff val="80000"/>
            </a:schemeClr>
          </a:solidFill>
        </p:spPr>
        <p:txBody>
          <a:bodyPr wrap="square">
            <a:spAutoFit/>
          </a:bodyPr>
          <a:lstStyle/>
          <a:p>
            <a:pPr marL="285750" indent="-285750">
              <a:buFontTx/>
              <a:buChar char="-"/>
              <a:defRPr/>
            </a:pPr>
            <a:r>
              <a:rPr lang="ro-RO" dirty="0">
                <a:latin typeface="Times New Roman" panose="02020603050405020304" pitchFamily="18" charset="0"/>
                <a:cs typeface="Times New Roman" panose="02020603050405020304" pitchFamily="18" charset="0"/>
              </a:rPr>
              <a:t>după </a:t>
            </a:r>
            <a:r>
              <a:rPr lang="ro-RO" b="1" dirty="0">
                <a:latin typeface="Times New Roman" panose="02020603050405020304" pitchFamily="18" charset="0"/>
                <a:cs typeface="Times New Roman" panose="02020603050405020304" pitchFamily="18" charset="0"/>
              </a:rPr>
              <a:t>1850</a:t>
            </a:r>
            <a:r>
              <a:rPr lang="ro-RO" dirty="0">
                <a:latin typeface="Times New Roman" panose="02020603050405020304" pitchFamily="18" charset="0"/>
                <a:cs typeface="Times New Roman" panose="02020603050405020304" pitchFamily="18" charset="0"/>
              </a:rPr>
              <a:t> sunt fabricate primele </a:t>
            </a:r>
            <a:r>
              <a:rPr lang="ro-RO" b="1" dirty="0">
                <a:latin typeface="Times New Roman" panose="02020603050405020304" pitchFamily="18" charset="0"/>
                <a:cs typeface="Times New Roman" panose="02020603050405020304" pitchFamily="18" charset="0"/>
              </a:rPr>
              <a:t>locomobile agricole viabile </a:t>
            </a:r>
            <a:r>
              <a:rPr lang="ro-RO" dirty="0">
                <a:latin typeface="Times New Roman" panose="02020603050405020304" pitchFamily="18" charset="0"/>
                <a:cs typeface="Times New Roman" panose="02020603050405020304" pitchFamily="18" charset="0"/>
              </a:rPr>
              <a:t>(</a:t>
            </a:r>
            <a:r>
              <a:rPr lang="ro-RO" dirty="0" err="1">
                <a:latin typeface="Times New Roman" panose="02020603050405020304" pitchFamily="18" charset="0"/>
                <a:cs typeface="Times New Roman" panose="02020603050405020304" pitchFamily="18" charset="0"/>
              </a:rPr>
              <a:t>Ransomes</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Sims</a:t>
            </a:r>
            <a:r>
              <a:rPr lang="ro-RO" dirty="0">
                <a:latin typeface="Times New Roman" panose="02020603050405020304" pitchFamily="18" charset="0"/>
                <a:cs typeface="Times New Roman" panose="02020603050405020304" pitchFamily="18" charset="0"/>
              </a:rPr>
              <a:t> &amp; </a:t>
            </a:r>
            <a:r>
              <a:rPr lang="ro-RO" dirty="0" err="1">
                <a:latin typeface="Times New Roman" panose="02020603050405020304" pitchFamily="18" charset="0"/>
                <a:cs typeface="Times New Roman" panose="02020603050405020304" pitchFamily="18" charset="0"/>
              </a:rPr>
              <a:t>Jefferies</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Clayton</a:t>
            </a:r>
            <a:r>
              <a:rPr lang="ro-RO" dirty="0">
                <a:latin typeface="Times New Roman" panose="02020603050405020304" pitchFamily="18" charset="0"/>
                <a:cs typeface="Times New Roman" panose="02020603050405020304" pitchFamily="18" charset="0"/>
              </a:rPr>
              <a:t> &amp; </a:t>
            </a:r>
            <a:r>
              <a:rPr lang="ro-RO" dirty="0" err="1">
                <a:latin typeface="Times New Roman" panose="02020603050405020304" pitchFamily="18" charset="0"/>
                <a:cs typeface="Times New Roman" panose="02020603050405020304" pitchFamily="18" charset="0"/>
              </a:rPr>
              <a:t>Shuttleworth</a:t>
            </a:r>
            <a:r>
              <a:rPr lang="ro-RO" dirty="0">
                <a:latin typeface="Times New Roman" panose="02020603050405020304" pitchFamily="18" charset="0"/>
                <a:cs typeface="Times New Roman" panose="02020603050405020304" pitchFamily="18" charset="0"/>
              </a:rPr>
              <a:t> sau </a:t>
            </a:r>
            <a:r>
              <a:rPr lang="ro-RO" dirty="0" err="1">
                <a:latin typeface="Times New Roman" panose="02020603050405020304" pitchFamily="18" charset="0"/>
                <a:cs typeface="Times New Roman" panose="02020603050405020304" pitchFamily="18" charset="0"/>
              </a:rPr>
              <a:t>Garrett</a:t>
            </a:r>
            <a:r>
              <a:rPr lang="ro-RO" dirty="0">
                <a:latin typeface="Times New Roman" panose="02020603050405020304" pitchFamily="18" charset="0"/>
                <a:cs typeface="Times New Roman" panose="02020603050405020304" pitchFamily="18" charset="0"/>
              </a:rPr>
              <a:t> &amp; </a:t>
            </a:r>
            <a:r>
              <a:rPr lang="ro-RO" dirty="0" err="1">
                <a:latin typeface="Times New Roman" panose="02020603050405020304" pitchFamily="18" charset="0"/>
                <a:cs typeface="Times New Roman" panose="02020603050405020304" pitchFamily="18" charset="0"/>
              </a:rPr>
              <a:t>Sons</a:t>
            </a:r>
            <a:r>
              <a:rPr lang="ro-RO" dirty="0" smtClean="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4970783" y="1493687"/>
            <a:ext cx="3520776" cy="1724645"/>
          </a:xfrm>
          <a:prstGeom prst="rect">
            <a:avLst/>
          </a:prstGeom>
        </p:spPr>
      </p:pic>
      <p:sp>
        <p:nvSpPr>
          <p:cNvPr id="7" name="Rectangle 6"/>
          <p:cNvSpPr/>
          <p:nvPr/>
        </p:nvSpPr>
        <p:spPr>
          <a:xfrm>
            <a:off x="4479635" y="3418705"/>
            <a:ext cx="7559990" cy="369332"/>
          </a:xfrm>
          <a:prstGeom prst="rect">
            <a:avLst/>
          </a:prstGeom>
          <a:solidFill>
            <a:schemeClr val="accent4">
              <a:lumMod val="20000"/>
              <a:lumOff val="80000"/>
            </a:schemeClr>
          </a:solidFill>
        </p:spPr>
        <p:txBody>
          <a:bodyPr wrap="square">
            <a:spAutoFit/>
          </a:bodyPr>
          <a:lstStyle/>
          <a:p>
            <a:pPr marL="285750" indent="-285750">
              <a:buFontTx/>
              <a:buChar char="-"/>
              <a:defRPr/>
            </a:pPr>
            <a:r>
              <a:rPr lang="ro-RO" dirty="0">
                <a:latin typeface="Times New Roman" panose="02020603050405020304" pitchFamily="18" charset="0"/>
                <a:cs typeface="Times New Roman" panose="02020603050405020304" pitchFamily="18" charset="0"/>
              </a:rPr>
              <a:t>în </a:t>
            </a:r>
            <a:r>
              <a:rPr lang="ro-RO" b="1" dirty="0">
                <a:latin typeface="Times New Roman" panose="02020603050405020304" pitchFamily="18" charset="0"/>
                <a:cs typeface="Times New Roman" panose="02020603050405020304" pitchFamily="18" charset="0"/>
              </a:rPr>
              <a:t>1868</a:t>
            </a:r>
            <a:r>
              <a:rPr lang="ro-RO" dirty="0">
                <a:latin typeface="Times New Roman" panose="02020603050405020304" pitchFamily="18" charset="0"/>
                <a:cs typeface="Times New Roman" panose="02020603050405020304" pitchFamily="18" charset="0"/>
              </a:rPr>
              <a:t> este realizat </a:t>
            </a:r>
            <a:r>
              <a:rPr lang="ro-RO" b="1" dirty="0">
                <a:latin typeface="Times New Roman" panose="02020603050405020304" pitchFamily="18" charset="0"/>
                <a:cs typeface="Times New Roman" panose="02020603050405020304" pitchFamily="18" charset="0"/>
              </a:rPr>
              <a:t>primul tractor cu abur</a:t>
            </a:r>
            <a:r>
              <a:rPr lang="ro-RO" dirty="0">
                <a:latin typeface="Times New Roman" panose="02020603050405020304" pitchFamily="18" charset="0"/>
                <a:cs typeface="Times New Roman" panose="02020603050405020304" pitchFamily="18" charset="0"/>
              </a:rPr>
              <a:t>, care atingea viteza de 5 km/h;</a:t>
            </a:r>
          </a:p>
        </p:txBody>
      </p:sp>
      <p:pic>
        <p:nvPicPr>
          <p:cNvPr id="8" name="Picture 7"/>
          <p:cNvPicPr>
            <a:picLocks noChangeAspect="1"/>
          </p:cNvPicPr>
          <p:nvPr/>
        </p:nvPicPr>
        <p:blipFill>
          <a:blip r:embed="rId4"/>
          <a:stretch>
            <a:fillRect/>
          </a:stretch>
        </p:blipFill>
        <p:spPr>
          <a:xfrm>
            <a:off x="1504093" y="5118534"/>
            <a:ext cx="2334481" cy="1696440"/>
          </a:xfrm>
          <a:prstGeom prst="rect">
            <a:avLst/>
          </a:prstGeom>
        </p:spPr>
      </p:pic>
      <p:sp>
        <p:nvSpPr>
          <p:cNvPr id="9" name="Rectangle 8"/>
          <p:cNvSpPr/>
          <p:nvPr/>
        </p:nvSpPr>
        <p:spPr>
          <a:xfrm>
            <a:off x="460375" y="4681052"/>
            <a:ext cx="6600825" cy="369332"/>
          </a:xfrm>
          <a:prstGeom prst="rect">
            <a:avLst/>
          </a:prstGeom>
          <a:solidFill>
            <a:schemeClr val="accent2">
              <a:lumMod val="20000"/>
              <a:lumOff val="80000"/>
            </a:schemeClr>
          </a:solidFill>
        </p:spPr>
        <p:txBody>
          <a:bodyPr wrap="square">
            <a:spAutoFit/>
          </a:bodyPr>
          <a:lstStyle/>
          <a:p>
            <a:pPr marL="285750" indent="-285750">
              <a:buFontTx/>
              <a:buChar char="-"/>
              <a:defRPr/>
            </a:pPr>
            <a:r>
              <a:rPr lang="ro-RO" dirty="0">
                <a:latin typeface="Times New Roman" panose="02020603050405020304" pitchFamily="18" charset="0"/>
                <a:cs typeface="Times New Roman" panose="02020603050405020304" pitchFamily="18" charset="0"/>
              </a:rPr>
              <a:t>î</a:t>
            </a:r>
            <a:r>
              <a:rPr lang="ro-RO" dirty="0" smtClean="0">
                <a:latin typeface="Times New Roman" panose="02020603050405020304" pitchFamily="18" charset="0"/>
                <a:cs typeface="Times New Roman" panose="02020603050405020304" pitchFamily="18" charset="0"/>
              </a:rPr>
              <a:t>n </a:t>
            </a:r>
            <a:r>
              <a:rPr lang="ro-RO" b="1" dirty="0" smtClean="0">
                <a:latin typeface="Times New Roman" panose="02020603050405020304" pitchFamily="18" charset="0"/>
                <a:cs typeface="Times New Roman" panose="02020603050405020304" pitchFamily="18" charset="0"/>
              </a:rPr>
              <a:t>1870</a:t>
            </a:r>
            <a:r>
              <a:rPr lang="ro-RO" dirty="0" smtClean="0">
                <a:latin typeface="Times New Roman" panose="02020603050405020304" pitchFamily="18" charset="0"/>
                <a:cs typeface="Times New Roman" panose="02020603050405020304" pitchFamily="18" charset="0"/>
              </a:rPr>
              <a:t> sunt </a:t>
            </a:r>
            <a:r>
              <a:rPr lang="ro-RO" dirty="0">
                <a:latin typeface="Times New Roman" panose="02020603050405020304" pitchFamily="18" charset="0"/>
                <a:cs typeface="Times New Roman" panose="02020603050405020304" pitchFamily="18" charset="0"/>
              </a:rPr>
              <a:t>fabricate primele pluguri cu organe de lucru </a:t>
            </a:r>
            <a:r>
              <a:rPr lang="ro-RO" dirty="0" smtClean="0">
                <a:latin typeface="Times New Roman" panose="02020603050405020304" pitchFamily="18" charset="0"/>
                <a:cs typeface="Times New Roman" panose="02020603050405020304" pitchFamily="18" charset="0"/>
              </a:rPr>
              <a:t>multiple;</a:t>
            </a:r>
            <a:endParaRPr lang="ro-RO" dirty="0">
              <a:latin typeface="Times New Roman" panose="02020603050405020304" pitchFamily="18" charset="0"/>
              <a:cs typeface="Times New Roman" panose="02020603050405020304" pitchFamily="18" charset="0"/>
            </a:endParaRPr>
          </a:p>
        </p:txBody>
      </p:sp>
      <p:pic>
        <p:nvPicPr>
          <p:cNvPr id="3074" name="Picture 2" descr="Plug antic din lemn de stej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66392" y="3779146"/>
            <a:ext cx="3195529" cy="213139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1039836" y="2474835"/>
            <a:ext cx="3320758" cy="2138067"/>
          </a:xfrm>
          <a:prstGeom prst="rect">
            <a:avLst/>
          </a:prstGeom>
        </p:spPr>
      </p:pic>
    </p:spTree>
    <p:extLst>
      <p:ext uri="{BB962C8B-B14F-4D97-AF65-F5344CB8AC3E}">
        <p14:creationId xmlns:p14="http://schemas.microsoft.com/office/powerpoint/2010/main" val="1671414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119" y="494187"/>
            <a:ext cx="11885664" cy="1015663"/>
          </a:xfrm>
          <a:prstGeom prst="rect">
            <a:avLst/>
          </a:prstGeom>
        </p:spPr>
        <p:txBody>
          <a:bodyPr wrap="square">
            <a:spAutoFit/>
          </a:bodyPr>
          <a:lstStyle/>
          <a:p>
            <a:pPr algn="just"/>
            <a:r>
              <a:rPr lang="ro-RO" sz="2000" dirty="0">
                <a:latin typeface="Times New Roman" panose="02020603050405020304" pitchFamily="18" charset="0"/>
                <a:cs typeface="Times New Roman" panose="02020603050405020304" pitchFamily="18" charset="0"/>
              </a:rPr>
              <a:t>     Începând cu secolul al XX-lea apare și se dezvoltă </a:t>
            </a:r>
            <a:r>
              <a:rPr lang="ro-RO" sz="2000" b="1" dirty="0">
                <a:latin typeface="Times New Roman" panose="02020603050405020304" pitchFamily="18" charset="0"/>
                <a:cs typeface="Times New Roman" panose="02020603050405020304" pitchFamily="18" charset="0"/>
              </a:rPr>
              <a:t>tractorul echipat cu motor cu ardere internă</a:t>
            </a:r>
            <a:r>
              <a:rPr lang="ro-RO" sz="2000" dirty="0">
                <a:latin typeface="Times New Roman" panose="02020603050405020304" pitchFamily="18" charset="0"/>
                <a:cs typeface="Times New Roman" panose="02020603050405020304" pitchFamily="18" charset="0"/>
              </a:rPr>
              <a:t>, care înlocuiește treptat tracțiunea animală și motorul cu abur. În această perioadă tractoarele devin </a:t>
            </a:r>
            <a:r>
              <a:rPr lang="ro-RO" sz="2000" b="1" dirty="0">
                <a:latin typeface="Times New Roman" panose="02020603050405020304" pitchFamily="18" charset="0"/>
                <a:cs typeface="Times New Roman" panose="02020603050405020304" pitchFamily="18" charset="0"/>
              </a:rPr>
              <a:t>principala sursă de energie pentru </a:t>
            </a:r>
            <a:r>
              <a:rPr lang="ro-RO" sz="2000" b="1" dirty="0" smtClean="0">
                <a:latin typeface="Times New Roman" panose="02020603050405020304" pitchFamily="18" charset="0"/>
                <a:cs typeface="Times New Roman" panose="02020603050405020304" pitchFamily="18" charset="0"/>
              </a:rPr>
              <a:t>acționarea mașinilor agricole</a:t>
            </a:r>
            <a:r>
              <a:rPr lang="ro-RO" sz="2000" dirty="0" smtClean="0">
                <a:latin typeface="Times New Roman" panose="02020603050405020304" pitchFamily="18" charset="0"/>
                <a:cs typeface="Times New Roman" panose="02020603050405020304" pitchFamily="18" charset="0"/>
              </a:rPr>
              <a:t>.</a:t>
            </a:r>
            <a:endParaRPr lang="ro-RO" sz="2000" dirty="0">
              <a:latin typeface="Times New Roman" panose="02020603050405020304" pitchFamily="18" charset="0"/>
              <a:cs typeface="Times New Roman" panose="02020603050405020304" pitchFamily="18" charset="0"/>
            </a:endParaRPr>
          </a:p>
        </p:txBody>
      </p:sp>
      <p:sp>
        <p:nvSpPr>
          <p:cNvPr id="10" name="Rectangle 5"/>
          <p:cNvSpPr>
            <a:spLocks noChangeArrowheads="1"/>
          </p:cNvSpPr>
          <p:nvPr/>
        </p:nvSpPr>
        <p:spPr bwMode="auto">
          <a:xfrm rot="10800000" flipV="1">
            <a:off x="7857361" y="5354262"/>
            <a:ext cx="42154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buFontTx/>
              <a:buChar char="•"/>
            </a:pPr>
            <a:endParaRPr lang="en-US" altLang="en-US" dirty="0">
              <a:latin typeface="Arial" panose="020B0604020202020204" pitchFamily="34" charset="0"/>
            </a:endParaRPr>
          </a:p>
        </p:txBody>
      </p:sp>
      <p:pic>
        <p:nvPicPr>
          <p:cNvPr id="14" name="Picture 13"/>
          <p:cNvPicPr>
            <a:picLocks noChangeAspect="1"/>
          </p:cNvPicPr>
          <p:nvPr/>
        </p:nvPicPr>
        <p:blipFill>
          <a:blip r:embed="rId2"/>
          <a:stretch>
            <a:fillRect/>
          </a:stretch>
        </p:blipFill>
        <p:spPr>
          <a:xfrm>
            <a:off x="7488042" y="4699376"/>
            <a:ext cx="3480606" cy="2048437"/>
          </a:xfrm>
          <a:prstGeom prst="rect">
            <a:avLst/>
          </a:prstGeom>
        </p:spPr>
      </p:pic>
      <p:pic>
        <p:nvPicPr>
          <p:cNvPr id="1026" name="Picture 2" descr="The Ivel Agricultural Tra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8042" y="1329968"/>
            <a:ext cx="3264799" cy="2497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 privire din spatele primului tractor practic de tip pistă."/>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025" y="2993513"/>
            <a:ext cx="4120201" cy="283469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63368" y="74917"/>
            <a:ext cx="6355266" cy="461665"/>
          </a:xfrm>
          <a:prstGeom prst="rect">
            <a:avLst/>
          </a:prstGeom>
          <a:solidFill>
            <a:schemeClr val="accent2">
              <a:lumMod val="60000"/>
              <a:lumOff val="40000"/>
            </a:schemeClr>
          </a:solidFill>
        </p:spPr>
        <p:txBody>
          <a:bodyPr wrap="none">
            <a:spAutoFit/>
          </a:bodyPr>
          <a:lstStyle/>
          <a:p>
            <a:pPr algn="ctr"/>
            <a:r>
              <a:rPr lang="ro-RO" sz="2400" b="1" dirty="0">
                <a:latin typeface="Times New Roman" panose="02020603050405020304" pitchFamily="18" charset="0"/>
                <a:cs typeface="Times New Roman" panose="02020603050405020304" pitchFamily="18" charset="0"/>
              </a:rPr>
              <a:t>3. </a:t>
            </a:r>
            <a:r>
              <a:rPr lang="en-US" sz="2400" b="1" dirty="0">
                <a:latin typeface="Times New Roman" panose="02020603050405020304" pitchFamily="18" charset="0"/>
                <a:cs typeface="Times New Roman" panose="02020603050405020304" pitchFamily="18" charset="0"/>
              </a:rPr>
              <a:t>MECANIZARE</a:t>
            </a:r>
            <a:r>
              <a:rPr lang="ro-RO" sz="2400" b="1" dirty="0">
                <a:latin typeface="Times New Roman" panose="02020603050405020304" pitchFamily="18" charset="0"/>
                <a:cs typeface="Times New Roman" panose="02020603050405020304" pitchFamily="18" charset="0"/>
              </a:rPr>
              <a:t>A</a:t>
            </a:r>
            <a:r>
              <a:rPr lang="en-US" sz="2400" b="1" dirty="0">
                <a:latin typeface="Times New Roman" panose="02020603050405020304" pitchFamily="18" charset="0"/>
                <a:cs typeface="Times New Roman" panose="02020603050405020304" pitchFamily="18" charset="0"/>
              </a:rPr>
              <a:t> EXTINSĂ</a:t>
            </a:r>
            <a:r>
              <a:rPr lang="ro-RO" sz="2400" b="1" dirty="0">
                <a:latin typeface="Times New Roman" panose="02020603050405020304" pitchFamily="18" charset="0"/>
                <a:cs typeface="Times New Roman" panose="02020603050405020304" pitchFamily="18" charset="0"/>
              </a:rPr>
              <a:t> </a:t>
            </a:r>
            <a:r>
              <a:rPr lang="pt-BR" sz="2400" b="1" dirty="0">
                <a:latin typeface="Times New Roman" panose="02020603050405020304" pitchFamily="18" charset="0"/>
                <a:cs typeface="Times New Roman" panose="02020603050405020304" pitchFamily="18" charset="0"/>
              </a:rPr>
              <a:t>(1900–1945)</a:t>
            </a:r>
            <a:r>
              <a:rPr lang="ro-RO" sz="2400" b="1" dirty="0">
                <a:latin typeface="Times New Roman" panose="02020603050405020304" pitchFamily="18" charset="0"/>
                <a:cs typeface="Times New Roman" panose="02020603050405020304" pitchFamily="18" charset="0"/>
              </a:rPr>
              <a:t> (I)</a:t>
            </a:r>
          </a:p>
        </p:txBody>
      </p:sp>
      <p:sp>
        <p:nvSpPr>
          <p:cNvPr id="3" name="Rectangle 2"/>
          <p:cNvSpPr/>
          <p:nvPr/>
        </p:nvSpPr>
        <p:spPr>
          <a:xfrm>
            <a:off x="275672" y="1950909"/>
            <a:ext cx="7077628" cy="1015663"/>
          </a:xfrm>
          <a:prstGeom prst="rect">
            <a:avLst/>
          </a:prstGeom>
          <a:solidFill>
            <a:schemeClr val="accent1">
              <a:lumMod val="20000"/>
              <a:lumOff val="80000"/>
            </a:schemeClr>
          </a:solidFill>
        </p:spPr>
        <p:txBody>
          <a:bodyPr wrap="square">
            <a:spAutoFit/>
          </a:bodyPr>
          <a:lstStyle/>
          <a:p>
            <a:pPr lvl="0" algn="just" eaLnBrk="0" fontAlgn="base" hangingPunct="0">
              <a:spcBef>
                <a:spcPct val="0"/>
              </a:spcBef>
              <a:spcAft>
                <a:spcPct val="0"/>
              </a:spcAft>
            </a:pPr>
            <a:r>
              <a:rPr lang="ro-RO" sz="2000" dirty="0" smtClean="0">
                <a:latin typeface="Times New Roman" panose="02020603050405020304" pitchFamily="18" charset="0"/>
                <a:cs typeface="Times New Roman" panose="02020603050405020304" pitchFamily="18" charset="0"/>
              </a:rPr>
              <a:t>- în </a:t>
            </a:r>
            <a:r>
              <a:rPr lang="ro-RO" altLang="en-US" sz="2000" b="1" dirty="0">
                <a:latin typeface="Times New Roman" panose="02020603050405020304" pitchFamily="18" charset="0"/>
                <a:cs typeface="Times New Roman" panose="02020603050405020304" pitchFamily="18" charset="0"/>
              </a:rPr>
              <a:t>1902</a:t>
            </a:r>
            <a:r>
              <a:rPr lang="ro-RO" altLang="en-US" sz="2000" dirty="0">
                <a:latin typeface="Times New Roman" panose="02020603050405020304" pitchFamily="18" charset="0"/>
                <a:cs typeface="Times New Roman" panose="02020603050405020304" pitchFamily="18" charset="0"/>
              </a:rPr>
              <a:t> </a:t>
            </a:r>
            <a:r>
              <a:rPr lang="ro-RO" altLang="en-US" sz="2000" dirty="0" smtClean="0">
                <a:latin typeface="Times New Roman" panose="02020603050405020304" pitchFamily="18" charset="0"/>
                <a:cs typeface="Times New Roman" panose="02020603050405020304" pitchFamily="18" charset="0"/>
              </a:rPr>
              <a:t>este construit </a:t>
            </a:r>
            <a:r>
              <a:rPr lang="ro-RO" sz="2000" dirty="0" smtClean="0">
                <a:latin typeface="Times New Roman" panose="02020603050405020304" pitchFamily="18" charset="0"/>
                <a:cs typeface="Times New Roman" panose="02020603050405020304" pitchFamily="18" charset="0"/>
              </a:rPr>
              <a:t>p</a:t>
            </a:r>
            <a:r>
              <a:rPr lang="ro-RO" altLang="en-US" sz="2000" b="1" dirty="0" smtClean="0">
                <a:latin typeface="Times New Roman" panose="02020603050405020304" pitchFamily="18" charset="0"/>
                <a:cs typeface="Times New Roman" panose="02020603050405020304" pitchFamily="18" charset="0"/>
              </a:rPr>
              <a:t>rimul </a:t>
            </a:r>
            <a:r>
              <a:rPr lang="ro-RO" altLang="en-US" sz="2000" b="1" dirty="0">
                <a:latin typeface="Times New Roman" panose="02020603050405020304" pitchFamily="18" charset="0"/>
                <a:cs typeface="Times New Roman" panose="02020603050405020304" pitchFamily="18" charset="0"/>
              </a:rPr>
              <a:t>tractor pe benzină ușor </a:t>
            </a:r>
            <a:r>
              <a:rPr lang="ro-RO" altLang="en-US" sz="2000" dirty="0">
                <a:latin typeface="Times New Roman" panose="02020603050405020304" pitchFamily="18" charset="0"/>
                <a:cs typeface="Times New Roman" panose="02020603050405020304" pitchFamily="18" charset="0"/>
              </a:rPr>
              <a:t>"</a:t>
            </a:r>
            <a:r>
              <a:rPr lang="ro-RO" altLang="en-US" sz="2000" dirty="0" err="1">
                <a:latin typeface="Times New Roman" panose="02020603050405020304" pitchFamily="18" charset="0"/>
                <a:cs typeface="Times New Roman" panose="02020603050405020304" pitchFamily="18" charset="0"/>
              </a:rPr>
              <a:t>Ivel</a:t>
            </a:r>
            <a:r>
              <a:rPr lang="ro-RO" altLang="en-US" sz="2000" dirty="0">
                <a:latin typeface="Times New Roman" panose="02020603050405020304" pitchFamily="18" charset="0"/>
                <a:cs typeface="Times New Roman" panose="02020603050405020304" pitchFamily="18" charset="0"/>
              </a:rPr>
              <a:t> </a:t>
            </a:r>
            <a:r>
              <a:rPr lang="ro-RO" altLang="en-US" sz="2000" dirty="0" err="1">
                <a:latin typeface="Times New Roman" panose="02020603050405020304" pitchFamily="18" charset="0"/>
                <a:cs typeface="Times New Roman" panose="02020603050405020304" pitchFamily="18" charset="0"/>
              </a:rPr>
              <a:t>Agricultural</a:t>
            </a:r>
            <a:r>
              <a:rPr lang="ro-RO" altLang="en-US" sz="2000" dirty="0">
                <a:latin typeface="Times New Roman" panose="02020603050405020304" pitchFamily="18" charset="0"/>
                <a:cs typeface="Times New Roman" panose="02020603050405020304" pitchFamily="18" charset="0"/>
              </a:rPr>
              <a:t> Motor", construit de britanicul Dan </a:t>
            </a:r>
            <a:r>
              <a:rPr lang="ro-RO" altLang="en-US" sz="2000" dirty="0" err="1">
                <a:latin typeface="Times New Roman" panose="02020603050405020304" pitchFamily="18" charset="0"/>
                <a:cs typeface="Times New Roman" panose="02020603050405020304" pitchFamily="18" charset="0"/>
              </a:rPr>
              <a:t>Albone</a:t>
            </a:r>
            <a:r>
              <a:rPr lang="ro-RO" altLang="en-US" sz="2000" dirty="0">
                <a:latin typeface="Times New Roman" panose="02020603050405020304" pitchFamily="18" charset="0"/>
                <a:cs typeface="Times New Roman" panose="02020603050405020304" pitchFamily="18" charset="0"/>
              </a:rPr>
              <a:t>, care este precursorul tractorului modern</a:t>
            </a:r>
            <a:r>
              <a:rPr lang="ro-RO" altLang="en-US" sz="2000" dirty="0" smtClean="0">
                <a:latin typeface="Times New Roman" panose="02020603050405020304" pitchFamily="18" charset="0"/>
                <a:cs typeface="Times New Roman" panose="02020603050405020304" pitchFamily="18" charset="0"/>
              </a:rPr>
              <a:t>;</a:t>
            </a:r>
            <a:endParaRPr lang="ro-RO" altLang="en-US" sz="2000" dirty="0">
              <a:latin typeface="Times New Roman" panose="02020603050405020304" pitchFamily="18" charset="0"/>
              <a:cs typeface="Times New Roman" panose="02020603050405020304" pitchFamily="18" charset="0"/>
            </a:endParaRPr>
          </a:p>
        </p:txBody>
      </p:sp>
      <p:sp>
        <p:nvSpPr>
          <p:cNvPr id="5" name="Rectangle 4"/>
          <p:cNvSpPr/>
          <p:nvPr/>
        </p:nvSpPr>
        <p:spPr>
          <a:xfrm>
            <a:off x="4943475" y="3862227"/>
            <a:ext cx="6793601" cy="707886"/>
          </a:xfrm>
          <a:prstGeom prst="rect">
            <a:avLst/>
          </a:prstGeom>
          <a:solidFill>
            <a:schemeClr val="accent4">
              <a:lumMod val="20000"/>
              <a:lumOff val="80000"/>
            </a:schemeClr>
          </a:solidFill>
        </p:spPr>
        <p:txBody>
          <a:bodyPr wrap="square">
            <a:spAutoFit/>
          </a:bodyPr>
          <a:lstStyle/>
          <a:p>
            <a:pPr lvl="0" algn="just" eaLnBrk="0" fontAlgn="base" hangingPunct="0">
              <a:spcBef>
                <a:spcPct val="0"/>
              </a:spcBef>
              <a:spcAft>
                <a:spcPct val="0"/>
              </a:spcAft>
            </a:pPr>
            <a:r>
              <a:rPr lang="ro-RO" altLang="en-US" sz="2000" b="1" dirty="0">
                <a:latin typeface="Times New Roman" panose="02020603050405020304" pitchFamily="18" charset="0"/>
                <a:cs typeface="Times New Roman" panose="02020603050405020304" pitchFamily="18" charset="0"/>
              </a:rPr>
              <a:t>-</a:t>
            </a:r>
            <a:r>
              <a:rPr lang="ro-RO" altLang="en-US" sz="2000" dirty="0">
                <a:latin typeface="Times New Roman" panose="02020603050405020304" pitchFamily="18" charset="0"/>
                <a:cs typeface="Times New Roman" panose="02020603050405020304" pitchFamily="18" charset="0"/>
              </a:rPr>
              <a:t> în </a:t>
            </a:r>
            <a:r>
              <a:rPr lang="ro-RO" altLang="en-US" sz="2000" b="1" dirty="0">
                <a:latin typeface="Times New Roman" panose="02020603050405020304" pitchFamily="18" charset="0"/>
                <a:cs typeface="Times New Roman" panose="02020603050405020304" pitchFamily="18" charset="0"/>
              </a:rPr>
              <a:t>1904,</a:t>
            </a:r>
            <a:r>
              <a:rPr lang="ro-RO" altLang="en-US" sz="2000" dirty="0">
                <a:latin typeface="Times New Roman" panose="02020603050405020304" pitchFamily="18" charset="0"/>
                <a:cs typeface="Times New Roman" panose="02020603050405020304" pitchFamily="18" charset="0"/>
              </a:rPr>
              <a:t> Benjamin </a:t>
            </a:r>
            <a:r>
              <a:rPr lang="ro-RO" altLang="en-US" sz="2000" dirty="0" err="1">
                <a:latin typeface="Times New Roman" panose="02020603050405020304" pitchFamily="18" charset="0"/>
                <a:cs typeface="Times New Roman" panose="02020603050405020304" pitchFamily="18" charset="0"/>
              </a:rPr>
              <a:t>Holt</a:t>
            </a:r>
            <a:r>
              <a:rPr lang="ro-RO" altLang="en-US" sz="2000" dirty="0">
                <a:latin typeface="Times New Roman" panose="02020603050405020304" pitchFamily="18" charset="0"/>
                <a:cs typeface="Times New Roman" panose="02020603050405020304" pitchFamily="18" charset="0"/>
              </a:rPr>
              <a:t> a dezvoltat </a:t>
            </a:r>
            <a:r>
              <a:rPr lang="ro-RO" altLang="en-US" sz="2000" b="1" dirty="0">
                <a:latin typeface="Times New Roman" panose="02020603050405020304" pitchFamily="18" charset="0"/>
                <a:cs typeface="Times New Roman" panose="02020603050405020304" pitchFamily="18" charset="0"/>
              </a:rPr>
              <a:t>primul tractor cu șenile </a:t>
            </a:r>
            <a:r>
              <a:rPr lang="ro-RO" altLang="en-US" sz="2000" dirty="0">
                <a:latin typeface="Times New Roman" panose="02020603050405020304" pitchFamily="18" charset="0"/>
                <a:cs typeface="Times New Roman" panose="02020603050405020304" pitchFamily="18" charset="0"/>
              </a:rPr>
              <a:t>”</a:t>
            </a:r>
            <a:r>
              <a:rPr lang="ro-RO" altLang="en-US" sz="2000" b="1" dirty="0" err="1">
                <a:latin typeface="Times New Roman" panose="02020603050405020304" pitchFamily="18" charset="0"/>
                <a:cs typeface="Times New Roman" panose="02020603050405020304" pitchFamily="18" charset="0"/>
              </a:rPr>
              <a:t>Caterpillar</a:t>
            </a:r>
            <a:r>
              <a:rPr lang="ro-RO" altLang="en-US" sz="2000" dirty="0">
                <a:latin typeface="Times New Roman" panose="02020603050405020304" pitchFamily="18" charset="0"/>
                <a:cs typeface="Times New Roman" panose="02020603050405020304" pitchFamily="18" charset="0"/>
              </a:rPr>
              <a:t>” pentru terenuri dificile, echipat cu motor cu abur;  </a:t>
            </a:r>
          </a:p>
        </p:txBody>
      </p:sp>
      <p:sp>
        <p:nvSpPr>
          <p:cNvPr id="6" name="Rectangle 5"/>
          <p:cNvSpPr/>
          <p:nvPr/>
        </p:nvSpPr>
        <p:spPr>
          <a:xfrm>
            <a:off x="275672" y="5968383"/>
            <a:ext cx="6943725" cy="707886"/>
          </a:xfrm>
          <a:prstGeom prst="rect">
            <a:avLst/>
          </a:prstGeom>
          <a:solidFill>
            <a:schemeClr val="accent2">
              <a:lumMod val="20000"/>
              <a:lumOff val="80000"/>
            </a:schemeClr>
          </a:solidFill>
        </p:spPr>
        <p:txBody>
          <a:bodyPr wrap="square">
            <a:spAutoFit/>
          </a:bodyPr>
          <a:lstStyle/>
          <a:p>
            <a:pPr algn="just">
              <a:tabLst>
                <a:tab pos="0" algn="l"/>
                <a:tab pos="180975" algn="l"/>
              </a:tabLst>
            </a:pPr>
            <a:r>
              <a:rPr lang="ro-RO" sz="2000" dirty="0">
                <a:latin typeface="Times New Roman" panose="02020603050405020304" pitchFamily="18" charset="0"/>
                <a:cs typeface="Times New Roman" panose="02020603050405020304" pitchFamily="18" charset="0"/>
              </a:rPr>
              <a:t>- </a:t>
            </a:r>
            <a:r>
              <a:rPr lang="ro-RO" sz="2000" b="1" dirty="0">
                <a:latin typeface="Times New Roman" panose="02020603050405020304" pitchFamily="18" charset="0"/>
                <a:cs typeface="Times New Roman" panose="02020603050405020304" pitchFamily="18" charset="0"/>
              </a:rPr>
              <a:t>1910–1920</a:t>
            </a:r>
            <a:r>
              <a:rPr lang="ro-RO" sz="2000" dirty="0">
                <a:latin typeface="Times New Roman" panose="02020603050405020304" pitchFamily="18" charset="0"/>
                <a:cs typeface="Times New Roman" panose="02020603050405020304" pitchFamily="18" charset="0"/>
              </a:rPr>
              <a:t> încep să fie comercializate primele tractoare echipate cu motoare termice;</a:t>
            </a:r>
            <a:endParaRPr lang="en-US" sz="2000" dirty="0"/>
          </a:p>
        </p:txBody>
      </p:sp>
    </p:spTree>
    <p:extLst>
      <p:ext uri="{BB962C8B-B14F-4D97-AF65-F5344CB8AC3E}">
        <p14:creationId xmlns:p14="http://schemas.microsoft.com/office/powerpoint/2010/main" val="2239879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62450" y="5802003"/>
            <a:ext cx="7829550" cy="646331"/>
          </a:xfrm>
          <a:prstGeom prst="rect">
            <a:avLst/>
          </a:prstGeom>
          <a:solidFill>
            <a:schemeClr val="accent4">
              <a:lumMod val="20000"/>
              <a:lumOff val="80000"/>
            </a:schemeClr>
          </a:solidFill>
        </p:spPr>
        <p:txBody>
          <a:bodyPr wrap="square">
            <a:spAutoFit/>
          </a:bodyPr>
          <a:lstStyle/>
          <a:p>
            <a:pPr algn="just">
              <a:buFontTx/>
              <a:buChar char="-"/>
              <a:tabLst>
                <a:tab pos="0" algn="l"/>
                <a:tab pos="180975" algn="l"/>
              </a:tabLst>
            </a:pPr>
            <a:r>
              <a:rPr lang="ro-RO" altLang="en-US" dirty="0" smtClean="0">
                <a:latin typeface="Times New Roman" panose="02020603050405020304" pitchFamily="18" charset="0"/>
                <a:cs typeface="Times New Roman" panose="02020603050405020304" pitchFamily="18" charset="0"/>
              </a:rPr>
              <a:t>în </a:t>
            </a:r>
            <a:r>
              <a:rPr lang="ro-RO" altLang="en-US" b="1" dirty="0" smtClean="0">
                <a:latin typeface="Times New Roman" panose="02020603050405020304" pitchFamily="18" charset="0"/>
                <a:cs typeface="Times New Roman" panose="02020603050405020304" pitchFamily="18" charset="0"/>
              </a:rPr>
              <a:t>1938</a:t>
            </a:r>
            <a:r>
              <a:rPr lang="ro-RO" altLang="en-US" dirty="0" smtClean="0">
                <a:latin typeface="Times New Roman" panose="02020603050405020304" pitchFamily="18" charset="0"/>
                <a:cs typeface="Times New Roman" panose="02020603050405020304" pitchFamily="18" charset="0"/>
              </a:rPr>
              <a:t> se fabrică primele tractoare </a:t>
            </a:r>
            <a:r>
              <a:rPr lang="ro-RO" altLang="en-US" b="1" dirty="0" smtClean="0">
                <a:latin typeface="Times New Roman" panose="02020603050405020304" pitchFamily="18" charset="0"/>
                <a:cs typeface="Times New Roman" panose="02020603050405020304" pitchFamily="18" charset="0"/>
              </a:rPr>
              <a:t>cu ridicătoare hidraulic</a:t>
            </a:r>
            <a:r>
              <a:rPr lang="ro-RO" altLang="en-US" dirty="0" smtClean="0">
                <a:latin typeface="Times New Roman" panose="02020603050405020304" pitchFamily="18" charset="0"/>
                <a:cs typeface="Times New Roman" panose="02020603050405020304" pitchFamily="18" charset="0"/>
              </a:rPr>
              <a:t>e, pentru cuplarea utilajelor purtate în 3 puncte, Harry Ferguson a revoluționat industria tractoarelor. </a:t>
            </a:r>
            <a:endParaRPr lang="ro-RO" alt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8180066" y="562426"/>
            <a:ext cx="2589208" cy="2235834"/>
          </a:xfrm>
          <a:prstGeom prst="rect">
            <a:avLst/>
          </a:prstGeom>
        </p:spPr>
      </p:pic>
      <p:pic>
        <p:nvPicPr>
          <p:cNvPr id="6" name="Picture 5"/>
          <p:cNvPicPr>
            <a:picLocks noChangeAspect="1"/>
          </p:cNvPicPr>
          <p:nvPr/>
        </p:nvPicPr>
        <p:blipFill>
          <a:blip r:embed="rId3"/>
          <a:stretch>
            <a:fillRect/>
          </a:stretch>
        </p:blipFill>
        <p:spPr>
          <a:xfrm>
            <a:off x="8463378" y="3221785"/>
            <a:ext cx="3297470" cy="2458640"/>
          </a:xfrm>
          <a:prstGeom prst="rect">
            <a:avLst/>
          </a:prstGeom>
        </p:spPr>
      </p:pic>
      <p:pic>
        <p:nvPicPr>
          <p:cNvPr id="2052" name="Picture 4" descr="Allis Chalmers Tractor Brochure it Pays to Own an All-Crop Model 60  Harvester AC | eB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187" y="1348953"/>
            <a:ext cx="4132459" cy="268265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67227" y="100761"/>
            <a:ext cx="8157747" cy="461665"/>
          </a:xfrm>
          <a:prstGeom prst="rect">
            <a:avLst/>
          </a:prstGeom>
          <a:solidFill>
            <a:schemeClr val="accent2">
              <a:lumMod val="60000"/>
              <a:lumOff val="40000"/>
            </a:schemeClr>
          </a:solidFill>
        </p:spPr>
        <p:txBody>
          <a:bodyPr wrap="square">
            <a:spAutoFit/>
          </a:bodyPr>
          <a:lstStyle/>
          <a:p>
            <a:pPr algn="ctr">
              <a:tabLst>
                <a:tab pos="0" algn="l"/>
                <a:tab pos="180975" algn="l"/>
              </a:tabLst>
            </a:pPr>
            <a:r>
              <a:rPr lang="ro-RO" sz="2400" b="1" dirty="0">
                <a:latin typeface="Times New Roman" panose="02020603050405020304" pitchFamily="18" charset="0"/>
                <a:cs typeface="Times New Roman" panose="02020603050405020304" pitchFamily="18" charset="0"/>
              </a:rPr>
              <a:t>3. </a:t>
            </a:r>
            <a:r>
              <a:rPr lang="en-US" sz="2400" b="1" dirty="0">
                <a:latin typeface="Times New Roman" panose="02020603050405020304" pitchFamily="18" charset="0"/>
                <a:cs typeface="Times New Roman" panose="02020603050405020304" pitchFamily="18" charset="0"/>
              </a:rPr>
              <a:t>MECANIZARE EXTINSĂ</a:t>
            </a:r>
            <a:r>
              <a:rPr lang="ro-RO" sz="2400" b="1" dirty="0">
                <a:latin typeface="Times New Roman" panose="02020603050405020304" pitchFamily="18" charset="0"/>
                <a:cs typeface="Times New Roman" panose="02020603050405020304" pitchFamily="18" charset="0"/>
              </a:rPr>
              <a:t> </a:t>
            </a:r>
            <a:r>
              <a:rPr lang="pt-BR" sz="2400" b="1" dirty="0">
                <a:latin typeface="Times New Roman" panose="02020603050405020304" pitchFamily="18" charset="0"/>
                <a:cs typeface="Times New Roman" panose="02020603050405020304" pitchFamily="18" charset="0"/>
              </a:rPr>
              <a:t>(1900–1945)</a:t>
            </a:r>
            <a:r>
              <a:rPr lang="ro-RO" sz="2400" b="1" dirty="0">
                <a:latin typeface="Times New Roman" panose="02020603050405020304" pitchFamily="18" charset="0"/>
                <a:cs typeface="Times New Roman" panose="02020603050405020304" pitchFamily="18" charset="0"/>
              </a:rPr>
              <a:t> (II</a:t>
            </a:r>
            <a:r>
              <a:rPr lang="ro-RO" sz="2400" b="1" dirty="0" smtClean="0">
                <a:latin typeface="Times New Roman" panose="02020603050405020304" pitchFamily="18" charset="0"/>
                <a:cs typeface="Times New Roman" panose="02020603050405020304" pitchFamily="18" charset="0"/>
              </a:rPr>
              <a:t>)</a:t>
            </a:r>
            <a:endParaRPr lang="ro-RO" sz="1050" dirty="0">
              <a:latin typeface="Times New Roman" panose="02020603050405020304" pitchFamily="18" charset="0"/>
              <a:cs typeface="Times New Roman" panose="02020603050405020304" pitchFamily="18" charset="0"/>
            </a:endParaRPr>
          </a:p>
        </p:txBody>
      </p:sp>
      <p:sp>
        <p:nvSpPr>
          <p:cNvPr id="3" name="Rectangle 2"/>
          <p:cNvSpPr/>
          <p:nvPr/>
        </p:nvSpPr>
        <p:spPr>
          <a:xfrm>
            <a:off x="380999" y="814685"/>
            <a:ext cx="6848475" cy="646331"/>
          </a:xfrm>
          <a:prstGeom prst="rect">
            <a:avLst/>
          </a:prstGeom>
          <a:solidFill>
            <a:schemeClr val="accent2">
              <a:lumMod val="40000"/>
              <a:lumOff val="60000"/>
            </a:schemeClr>
          </a:solidFill>
        </p:spPr>
        <p:txBody>
          <a:bodyPr wrap="square">
            <a:spAutoFit/>
          </a:bodyPr>
          <a:lstStyle/>
          <a:p>
            <a:pPr algn="just">
              <a:buFontTx/>
              <a:buChar char="-"/>
              <a:tabLst>
                <a:tab pos="0" algn="l"/>
                <a:tab pos="180975" algn="l"/>
              </a:tabLst>
            </a:pPr>
            <a:r>
              <a:rPr lang="ro-RO" altLang="en-US" dirty="0" smtClean="0">
                <a:latin typeface="Times New Roman" panose="02020603050405020304" pitchFamily="18" charset="0"/>
                <a:cs typeface="Times New Roman" panose="02020603050405020304" pitchFamily="18" charset="0"/>
              </a:rPr>
              <a:t> din </a:t>
            </a:r>
            <a:r>
              <a:rPr lang="ro-RO" altLang="en-US" b="1" dirty="0" smtClean="0">
                <a:latin typeface="Times New Roman" panose="02020603050405020304" pitchFamily="18" charset="0"/>
                <a:cs typeface="Times New Roman" panose="02020603050405020304" pitchFamily="18" charset="0"/>
              </a:rPr>
              <a:t>1930</a:t>
            </a:r>
            <a:r>
              <a:rPr lang="ro-RO" altLang="en-US" dirty="0" smtClean="0">
                <a:latin typeface="Times New Roman" panose="02020603050405020304" pitchFamily="18" charset="0"/>
                <a:cs typeface="Times New Roman" panose="02020603050405020304" pitchFamily="18" charset="0"/>
              </a:rPr>
              <a:t> au început să fie utilizate </a:t>
            </a:r>
            <a:r>
              <a:rPr lang="ro-RO" altLang="en-US" b="1" dirty="0" smtClean="0">
                <a:latin typeface="Times New Roman" panose="02020603050405020304" pitchFamily="18" charset="0"/>
                <a:cs typeface="Times New Roman" panose="02020603050405020304" pitchFamily="18" charset="0"/>
              </a:rPr>
              <a:t>anvelopele din cauciuc</a:t>
            </a:r>
            <a:r>
              <a:rPr lang="ro-RO" altLang="en-US" dirty="0" smtClean="0">
                <a:latin typeface="Times New Roman" panose="02020603050405020304" pitchFamily="18" charset="0"/>
                <a:cs typeface="Times New Roman" panose="02020603050405020304" pitchFamily="18" charset="0"/>
              </a:rPr>
              <a:t>, înlocuind roțile de oțel, crescând viteza tractoarelor la peste 20 km/h; </a:t>
            </a:r>
            <a:endParaRPr lang="ro-RO" altLang="en-US" dirty="0">
              <a:latin typeface="Times New Roman" panose="02020603050405020304" pitchFamily="18" charset="0"/>
              <a:cs typeface="Times New Roman" panose="02020603050405020304" pitchFamily="18" charset="0"/>
            </a:endParaRPr>
          </a:p>
        </p:txBody>
      </p:sp>
      <p:sp>
        <p:nvSpPr>
          <p:cNvPr id="7" name="Rectangle 6"/>
          <p:cNvSpPr/>
          <p:nvPr/>
        </p:nvSpPr>
        <p:spPr>
          <a:xfrm>
            <a:off x="4638674" y="2798260"/>
            <a:ext cx="7219950" cy="646331"/>
          </a:xfrm>
          <a:prstGeom prst="rect">
            <a:avLst/>
          </a:prstGeom>
          <a:solidFill>
            <a:schemeClr val="accent3">
              <a:lumMod val="20000"/>
              <a:lumOff val="80000"/>
            </a:schemeClr>
          </a:solidFill>
        </p:spPr>
        <p:txBody>
          <a:bodyPr wrap="square">
            <a:spAutoFit/>
          </a:bodyPr>
          <a:lstStyle/>
          <a:p>
            <a:pPr algn="just">
              <a:buFontTx/>
              <a:buChar char="-"/>
              <a:tabLst>
                <a:tab pos="0" algn="l"/>
                <a:tab pos="180975" algn="l"/>
              </a:tabLst>
            </a:pPr>
            <a:r>
              <a:rPr lang="ro-RO" dirty="0">
                <a:latin typeface="Times New Roman" panose="02020603050405020304" pitchFamily="18" charset="0"/>
                <a:cs typeface="Times New Roman" panose="02020603050405020304" pitchFamily="18" charset="0"/>
              </a:rPr>
              <a:t>din </a:t>
            </a:r>
            <a:r>
              <a:rPr lang="ro-RO" b="1" dirty="0">
                <a:latin typeface="Times New Roman" panose="02020603050405020304" pitchFamily="18" charset="0"/>
                <a:cs typeface="Times New Roman" panose="02020603050405020304" pitchFamily="18" charset="0"/>
              </a:rPr>
              <a:t>1935 </a:t>
            </a:r>
            <a:r>
              <a:rPr lang="ro-RO" dirty="0" smtClean="0">
                <a:latin typeface="Times New Roman" panose="02020603050405020304" pitchFamily="18" charset="0"/>
                <a:cs typeface="Times New Roman" panose="02020603050405020304" pitchFamily="18" charset="0"/>
              </a:rPr>
              <a:t>a </a:t>
            </a:r>
            <a:r>
              <a:rPr lang="ro-RO" dirty="0">
                <a:latin typeface="Times New Roman" panose="02020603050405020304" pitchFamily="18" charset="0"/>
                <a:cs typeface="Times New Roman" panose="02020603050405020304" pitchFamily="18" charset="0"/>
              </a:rPr>
              <a:t>început fabricarea </a:t>
            </a:r>
            <a:r>
              <a:rPr lang="ro-RO" b="1" dirty="0">
                <a:latin typeface="Times New Roman" panose="02020603050405020304" pitchFamily="18" charset="0"/>
                <a:cs typeface="Times New Roman" panose="02020603050405020304" pitchFamily="18" charset="0"/>
              </a:rPr>
              <a:t>c</a:t>
            </a:r>
            <a:r>
              <a:rPr lang="it-IT" b="1" dirty="0">
                <a:latin typeface="Times New Roman" panose="02020603050405020304" pitchFamily="18" charset="0"/>
                <a:cs typeface="Times New Roman" panose="02020603050405020304" pitchFamily="18" charset="0"/>
              </a:rPr>
              <a:t>ombine</a:t>
            </a:r>
            <a:r>
              <a:rPr lang="ro-RO" b="1" dirty="0">
                <a:latin typeface="Times New Roman" panose="02020603050405020304" pitchFamily="18" charset="0"/>
                <a:cs typeface="Times New Roman" panose="02020603050405020304" pitchFamily="18" charset="0"/>
              </a:rPr>
              <a:t>lor </a:t>
            </a:r>
            <a:r>
              <a:rPr lang="ro-RO" b="1" dirty="0" smtClean="0">
                <a:latin typeface="Times New Roman" panose="02020603050405020304" pitchFamily="18" charset="0"/>
                <a:cs typeface="Times New Roman" panose="02020603050405020304" pitchFamily="18" charset="0"/>
              </a:rPr>
              <a:t>tractate pentru recoltarea cerealelor,</a:t>
            </a:r>
            <a:r>
              <a:rPr lang="it-IT" b="1" dirty="0" smtClean="0">
                <a:latin typeface="Times New Roman" panose="02020603050405020304" pitchFamily="18" charset="0"/>
                <a:cs typeface="Times New Roman" panose="02020603050405020304" pitchFamily="18" charset="0"/>
              </a:rPr>
              <a:t> </a:t>
            </a:r>
            <a:r>
              <a:rPr lang="ro-RO" dirty="0" smtClean="0">
                <a:latin typeface="Times New Roman" panose="02020603050405020304" pitchFamily="18" charset="0"/>
                <a:cs typeface="Times New Roman" panose="02020603050405020304" pitchFamily="18" charset="0"/>
              </a:rPr>
              <a:t>deservite</a:t>
            </a:r>
            <a:r>
              <a:rPr lang="it-IT" dirty="0" smtClean="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de un singur </a:t>
            </a:r>
            <a:r>
              <a:rPr lang="ro-RO" dirty="0" smtClean="0">
                <a:latin typeface="Times New Roman" panose="02020603050405020304" pitchFamily="18" charset="0"/>
                <a:cs typeface="Times New Roman" panose="02020603050405020304" pitchFamily="18" charset="0"/>
              </a:rPr>
              <a:t>lucrător; </a:t>
            </a:r>
            <a:endParaRPr lang="ro-RO" dirty="0">
              <a:latin typeface="Times New Roman" panose="02020603050405020304" pitchFamily="18" charset="0"/>
              <a:cs typeface="Times New Roman" panose="02020603050405020304" pitchFamily="18" charset="0"/>
            </a:endParaRPr>
          </a:p>
        </p:txBody>
      </p:sp>
      <p:sp>
        <p:nvSpPr>
          <p:cNvPr id="8" name="Rectangle 7"/>
          <p:cNvSpPr/>
          <p:nvPr/>
        </p:nvSpPr>
        <p:spPr>
          <a:xfrm>
            <a:off x="222089" y="3966042"/>
            <a:ext cx="7718748" cy="646331"/>
          </a:xfrm>
          <a:prstGeom prst="rect">
            <a:avLst/>
          </a:prstGeom>
          <a:solidFill>
            <a:schemeClr val="accent2">
              <a:lumMod val="20000"/>
              <a:lumOff val="80000"/>
            </a:schemeClr>
          </a:solidFill>
        </p:spPr>
        <p:txBody>
          <a:bodyPr wrap="square">
            <a:spAutoFit/>
          </a:bodyPr>
          <a:lstStyle/>
          <a:p>
            <a:pPr algn="just">
              <a:buFontTx/>
              <a:buChar char="-"/>
              <a:tabLst>
                <a:tab pos="0" algn="l"/>
                <a:tab pos="180975" algn="l"/>
              </a:tabLst>
            </a:pPr>
            <a:r>
              <a:rPr lang="ro-RO" altLang="en-US" dirty="0" smtClean="0">
                <a:latin typeface="Times New Roman" panose="02020603050405020304" pitchFamily="18" charset="0"/>
                <a:cs typeface="Times New Roman" panose="02020603050405020304" pitchFamily="18" charset="0"/>
              </a:rPr>
              <a:t>în </a:t>
            </a:r>
            <a:r>
              <a:rPr lang="ro-RO" altLang="en-US" b="1" dirty="0" smtClean="0">
                <a:latin typeface="Times New Roman" panose="02020603050405020304" pitchFamily="18" charset="0"/>
                <a:cs typeface="Times New Roman" panose="02020603050405020304" pitchFamily="18" charset="0"/>
              </a:rPr>
              <a:t>1938</a:t>
            </a:r>
            <a:r>
              <a:rPr lang="ro-RO" altLang="en-US" dirty="0" smtClean="0">
                <a:latin typeface="Times New Roman" panose="02020603050405020304" pitchFamily="18" charset="0"/>
                <a:cs typeface="Times New Roman" panose="02020603050405020304" pitchFamily="18" charset="0"/>
              </a:rPr>
              <a:t> se inaugurează </a:t>
            </a:r>
            <a:r>
              <a:rPr lang="ro-RO" dirty="0" smtClean="0">
                <a:latin typeface="Times New Roman" panose="02020603050405020304" pitchFamily="18" charset="0"/>
                <a:cs typeface="Times New Roman" panose="02020603050405020304" pitchFamily="18" charset="0"/>
              </a:rPr>
              <a:t>prima </a:t>
            </a:r>
            <a:r>
              <a:rPr lang="ro-RO" b="1" dirty="0" smtClean="0">
                <a:latin typeface="Times New Roman" panose="02020603050405020304" pitchFamily="18" charset="0"/>
                <a:cs typeface="Times New Roman" panose="02020603050405020304" pitchFamily="18" charset="0"/>
              </a:rPr>
              <a:t>combină autopropulsat</a:t>
            </a:r>
            <a:r>
              <a:rPr lang="ro-RO" dirty="0" smtClean="0">
                <a:latin typeface="Times New Roman" panose="02020603050405020304" pitchFamily="18" charset="0"/>
                <a:cs typeface="Times New Roman" panose="02020603050405020304" pitchFamily="18" charset="0"/>
              </a:rPr>
              <a:t>ă, care</a:t>
            </a:r>
            <a:r>
              <a:rPr lang="ro-RO" altLang="en-US" dirty="0" smtClean="0">
                <a:latin typeface="Times New Roman" panose="02020603050405020304" pitchFamily="18" charset="0"/>
                <a:cs typeface="Times New Roman" panose="02020603050405020304" pitchFamily="18" charset="0"/>
              </a:rPr>
              <a:t> a permis mecanizarea completă a lucrărilor de recoltare a cerealelor  păioase;</a:t>
            </a:r>
            <a:endParaRPr lang="ro-RO" altLang="en-US"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5"/>
          <a:stretch>
            <a:fillRect/>
          </a:stretch>
        </p:blipFill>
        <p:spPr>
          <a:xfrm>
            <a:off x="1092311" y="4789374"/>
            <a:ext cx="2698639" cy="2068626"/>
          </a:xfrm>
          <a:prstGeom prst="rect">
            <a:avLst/>
          </a:prstGeom>
        </p:spPr>
      </p:pic>
    </p:spTree>
    <p:extLst>
      <p:ext uri="{BB962C8B-B14F-4D97-AF65-F5344CB8AC3E}">
        <p14:creationId xmlns:p14="http://schemas.microsoft.com/office/powerpoint/2010/main" val="2348777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91275" y="579569"/>
            <a:ext cx="5505450" cy="3477875"/>
          </a:xfrm>
          <a:prstGeom prst="rect">
            <a:avLst/>
          </a:prstGeom>
          <a:solidFill>
            <a:schemeClr val="accent2">
              <a:lumMod val="20000"/>
              <a:lumOff val="80000"/>
            </a:schemeClr>
          </a:solidFill>
        </p:spPr>
        <p:txBody>
          <a:bodyPr wrap="square">
            <a:spAutoFit/>
          </a:bodyPr>
          <a:lstStyle/>
          <a:p>
            <a:pPr indent="447675" algn="just"/>
            <a:r>
              <a:rPr lang="ro-RO" sz="2000" dirty="0" smtClean="0">
                <a:latin typeface="Times New Roman" panose="02020603050405020304" pitchFamily="18" charset="0"/>
                <a:cs typeface="Times New Roman" panose="02020603050405020304" pitchFamily="18" charset="0"/>
              </a:rPr>
              <a:t>În această perioada s-au conceput și fabricat o gamă diversă de mașini si instalaţii pentru efectuarea mecanizată a tuturor lucrărilor agricole, favorizând trecerea de la ferma familială la </a:t>
            </a:r>
            <a:r>
              <a:rPr lang="ro-RO" sz="2000" b="1" dirty="0" smtClean="0">
                <a:latin typeface="Times New Roman" panose="02020603050405020304" pitchFamily="18" charset="0"/>
                <a:cs typeface="Times New Roman" panose="02020603050405020304" pitchFamily="18" charset="0"/>
              </a:rPr>
              <a:t>agricultura industrială</a:t>
            </a:r>
            <a:r>
              <a:rPr lang="ro-RO" sz="2000" dirty="0" smtClean="0">
                <a:latin typeface="Times New Roman" panose="02020603050405020304" pitchFamily="18" charset="0"/>
                <a:cs typeface="Times New Roman" panose="02020603050405020304" pitchFamily="18" charset="0"/>
              </a:rPr>
              <a:t>. De asemenea, odată cu mecanizarea lucrărilor s-au redus locurile de muncă din agricultură și sute de milioane de oameni au migrat de la sat către oraș. De  exemplu, în această perioadă, în țările dezvoltate (SUA, Canada, Europa de Vest, Japonia etc.) </a:t>
            </a:r>
            <a:r>
              <a:rPr lang="ro-RO" sz="2000" b="1" dirty="0" smtClean="0">
                <a:latin typeface="Times New Roman" panose="02020603050405020304" pitchFamily="18" charset="0"/>
                <a:cs typeface="Times New Roman" panose="02020603050405020304" pitchFamily="18" charset="0"/>
              </a:rPr>
              <a:t>ponderea populației din agricultură a scăzut de la 50-60% la sub 10%.  </a:t>
            </a:r>
            <a:endParaRPr lang="ro-RO" sz="2000" b="1"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964215" y="4033024"/>
            <a:ext cx="10244520" cy="1942467"/>
          </a:xfrm>
          <a:prstGeom prst="rect">
            <a:avLst/>
          </a:prstGeom>
        </p:spPr>
      </p:pic>
      <p:sp>
        <p:nvSpPr>
          <p:cNvPr id="4" name="Rectangle 3"/>
          <p:cNvSpPr/>
          <p:nvPr/>
        </p:nvSpPr>
        <p:spPr>
          <a:xfrm>
            <a:off x="342900" y="65514"/>
            <a:ext cx="11239500" cy="461665"/>
          </a:xfrm>
          <a:prstGeom prst="rect">
            <a:avLst/>
          </a:prstGeom>
          <a:solidFill>
            <a:schemeClr val="accent2">
              <a:lumMod val="60000"/>
              <a:lumOff val="40000"/>
            </a:schemeClr>
          </a:solidFill>
        </p:spPr>
        <p:txBody>
          <a:bodyPr wrap="square">
            <a:spAutoFit/>
          </a:bodyPr>
          <a:lstStyle/>
          <a:p>
            <a:pPr algn="ctr"/>
            <a:r>
              <a:rPr lang="ro-RO" sz="2400" b="1" dirty="0">
                <a:latin typeface="Times New Roman" panose="02020603050405020304" pitchFamily="18" charset="0"/>
                <a:cs typeface="Times New Roman" panose="02020603050405020304" pitchFamily="18" charset="0"/>
              </a:rPr>
              <a:t>4. M</a:t>
            </a:r>
            <a:r>
              <a:rPr lang="en-US" sz="2400" b="1" dirty="0">
                <a:latin typeface="Times New Roman" panose="02020603050405020304" pitchFamily="18" charset="0"/>
                <a:cs typeface="Times New Roman" panose="02020603050405020304" pitchFamily="18" charset="0"/>
              </a:rPr>
              <a:t>ECANIZAREA INTENSIVĂ (1945–1970)</a:t>
            </a:r>
            <a:r>
              <a:rPr lang="ro-RO" sz="2400" b="1" dirty="0">
                <a:latin typeface="Times New Roman" panose="02020603050405020304" pitchFamily="18" charset="0"/>
                <a:cs typeface="Times New Roman" panose="02020603050405020304" pitchFamily="18" charset="0"/>
              </a:rPr>
              <a:t> (I)</a:t>
            </a:r>
          </a:p>
        </p:txBody>
      </p:sp>
      <p:sp>
        <p:nvSpPr>
          <p:cNvPr id="3" name="Rectangle 2"/>
          <p:cNvSpPr/>
          <p:nvPr/>
        </p:nvSpPr>
        <p:spPr>
          <a:xfrm>
            <a:off x="209550" y="579567"/>
            <a:ext cx="6096000" cy="3416320"/>
          </a:xfrm>
          <a:prstGeom prst="rect">
            <a:avLst/>
          </a:prstGeom>
          <a:solidFill>
            <a:schemeClr val="accent1">
              <a:lumMod val="20000"/>
              <a:lumOff val="80000"/>
            </a:schemeClr>
          </a:solidFill>
        </p:spPr>
        <p:txBody>
          <a:bodyPr>
            <a:spAutoFit/>
          </a:bodyPr>
          <a:lstStyle/>
          <a:p>
            <a:pPr indent="447675" algn="just"/>
            <a:r>
              <a:rPr lang="ro-RO" dirty="0">
                <a:latin typeface="Times New Roman" panose="02020603050405020304" pitchFamily="18" charset="0"/>
                <a:cs typeface="Times New Roman" panose="02020603050405020304" pitchFamily="18" charset="0"/>
              </a:rPr>
              <a:t>Perioada postbelică marchează </a:t>
            </a:r>
            <a:r>
              <a:rPr lang="ro-RO" b="1" dirty="0">
                <a:latin typeface="Times New Roman" panose="02020603050405020304" pitchFamily="18" charset="0"/>
                <a:cs typeface="Times New Roman" panose="02020603050405020304" pitchFamily="18" charset="0"/>
              </a:rPr>
              <a:t>extinderea mecanizării tuturor lucrărilor agricole, </a:t>
            </a:r>
            <a:r>
              <a:rPr lang="ro-RO" dirty="0">
                <a:latin typeface="Times New Roman" panose="02020603050405020304" pitchFamily="18" charset="0"/>
                <a:cs typeface="Times New Roman" panose="02020603050405020304" pitchFamily="18" charset="0"/>
              </a:rPr>
              <a:t>prin</a:t>
            </a:r>
            <a:r>
              <a:rPr lang="ro-RO" b="1"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dezvoltarea </a:t>
            </a:r>
            <a:r>
              <a:rPr lang="ro-RO" b="1" dirty="0" smtClean="0">
                <a:latin typeface="Times New Roman" panose="02020603050405020304" pitchFamily="18" charset="0"/>
                <a:cs typeface="Times New Roman" panose="02020603050405020304" pitchFamily="18" charset="0"/>
              </a:rPr>
              <a:t>agregatului </a:t>
            </a:r>
            <a:r>
              <a:rPr lang="ro-RO" b="1" dirty="0">
                <a:latin typeface="Times New Roman" panose="02020603050405020304" pitchFamily="18" charset="0"/>
                <a:cs typeface="Times New Roman" panose="02020603050405020304" pitchFamily="18" charset="0"/>
              </a:rPr>
              <a:t>tractor-mașină agricolă. </a:t>
            </a:r>
          </a:p>
          <a:p>
            <a:pPr indent="447675" algn="just"/>
            <a:r>
              <a:rPr lang="ro-RO" dirty="0">
                <a:latin typeface="Times New Roman" panose="02020603050405020304" pitchFamily="18" charset="0"/>
                <a:cs typeface="Times New Roman" panose="02020603050405020304" pitchFamily="18" charset="0"/>
              </a:rPr>
              <a:t>Mecanizarea a fost motorul tehnologic care a permis realizarea practicilor </a:t>
            </a:r>
            <a:r>
              <a:rPr lang="ro-RO" b="1" dirty="0">
                <a:latin typeface="Times New Roman" panose="02020603050405020304" pitchFamily="18" charset="0"/>
                <a:cs typeface="Times New Roman" panose="02020603050405020304" pitchFamily="18" charset="0"/>
              </a:rPr>
              <a:t>Revoluției Verzi </a:t>
            </a:r>
            <a:r>
              <a:rPr lang="ro-RO" dirty="0">
                <a:latin typeface="Times New Roman" panose="02020603050405020304" pitchFamily="18" charset="0"/>
                <a:cs typeface="Times New Roman" panose="02020603050405020304" pitchFamily="18" charset="0"/>
              </a:rPr>
              <a:t>la scară industrială. Acest concept a eliminat dependența agriculturii de forța de muncă manuală și de tracțiunea animală: tractoarele, mașinile și combinele au permis lucrarea unor suprafețe mari într-un timp scurt; mecanizarea a </a:t>
            </a:r>
            <a:r>
              <a:rPr lang="ro-RO" dirty="0" smtClean="0">
                <a:latin typeface="Times New Roman" panose="02020603050405020304" pitchFamily="18" charset="0"/>
                <a:cs typeface="Times New Roman" panose="02020603050405020304" pitchFamily="18" charset="0"/>
              </a:rPr>
              <a:t>favorizat </a:t>
            </a:r>
            <a:r>
              <a:rPr lang="ro-RO" dirty="0">
                <a:latin typeface="Times New Roman" panose="02020603050405020304" pitchFamily="18" charset="0"/>
                <a:cs typeface="Times New Roman" panose="02020603050405020304" pitchFamily="18" charset="0"/>
              </a:rPr>
              <a:t>dezvoltarea de noi tehnologii pentru culturile de </a:t>
            </a:r>
            <a:r>
              <a:rPr lang="ro-RO" dirty="0" smtClean="0">
                <a:latin typeface="Times New Roman" panose="02020603050405020304" pitchFamily="18" charset="0"/>
                <a:cs typeface="Times New Roman" panose="02020603050405020304" pitchFamily="18" charset="0"/>
              </a:rPr>
              <a:t>câmp și horticole</a:t>
            </a:r>
            <a:r>
              <a:rPr lang="ro-RO" dirty="0">
                <a:latin typeface="Times New Roman" panose="02020603050405020304" pitchFamily="18" charset="0"/>
                <a:cs typeface="Times New Roman" panose="02020603050405020304" pitchFamily="18" charset="0"/>
              </a:rPr>
              <a:t>, pentru exploatațiile zootehnice, precum și pentru prelucrarea produselor agroalimentare. </a:t>
            </a:r>
          </a:p>
        </p:txBody>
      </p:sp>
      <p:sp>
        <p:nvSpPr>
          <p:cNvPr id="5" name="Rectangle 4"/>
          <p:cNvSpPr/>
          <p:nvPr/>
        </p:nvSpPr>
        <p:spPr>
          <a:xfrm>
            <a:off x="276225" y="6074186"/>
            <a:ext cx="11620500" cy="646331"/>
          </a:xfrm>
          <a:prstGeom prst="rect">
            <a:avLst/>
          </a:prstGeom>
          <a:solidFill>
            <a:schemeClr val="accent3">
              <a:lumMod val="20000"/>
              <a:lumOff val="80000"/>
            </a:schemeClr>
          </a:solidFill>
        </p:spPr>
        <p:txBody>
          <a:bodyPr wrap="square">
            <a:spAutoFit/>
          </a:bodyPr>
          <a:lstStyle/>
          <a:p>
            <a:pPr indent="447675" algn="just"/>
            <a:r>
              <a:rPr lang="ro-RO" dirty="0">
                <a:latin typeface="Times New Roman" panose="02020603050405020304" pitchFamily="18" charset="0"/>
                <a:cs typeface="Times New Roman" panose="02020603050405020304" pitchFamily="18" charset="0"/>
              </a:rPr>
              <a:t>În perioada analizată, p</a:t>
            </a:r>
            <a:r>
              <a:rPr lang="ro-RO" dirty="0" smtClean="0">
                <a:latin typeface="Times New Roman" panose="02020603050405020304" pitchFamily="18" charset="0"/>
                <a:cs typeface="Times New Roman" panose="02020603050405020304" pitchFamily="18" charset="0"/>
              </a:rPr>
              <a:t>entru </a:t>
            </a:r>
            <a:r>
              <a:rPr lang="ro-RO" dirty="0">
                <a:latin typeface="Times New Roman" panose="02020603050405020304" pitchFamily="18" charset="0"/>
                <a:cs typeface="Times New Roman" panose="02020603050405020304" pitchFamily="18" charset="0"/>
              </a:rPr>
              <a:t>țările dezvoltate, gradul de </a:t>
            </a:r>
            <a:r>
              <a:rPr lang="ro-RO" dirty="0" smtClean="0">
                <a:latin typeface="Times New Roman" panose="02020603050405020304" pitchFamily="18" charset="0"/>
                <a:cs typeface="Times New Roman" panose="02020603050405020304" pitchFamily="18" charset="0"/>
              </a:rPr>
              <a:t>mecanizare </a:t>
            </a:r>
            <a:r>
              <a:rPr lang="ro-RO" dirty="0">
                <a:latin typeface="Times New Roman" panose="02020603050405020304" pitchFamily="18" charset="0"/>
                <a:cs typeface="Times New Roman" panose="02020603050405020304" pitchFamily="18" charset="0"/>
              </a:rPr>
              <a:t>exprimat prin puterea instalată pe unitatea de </a:t>
            </a:r>
            <a:r>
              <a:rPr lang="ro-RO" dirty="0" smtClean="0">
                <a:latin typeface="Times New Roman" panose="02020603050405020304" pitchFamily="18" charset="0"/>
                <a:cs typeface="Times New Roman" panose="02020603050405020304" pitchFamily="18" charset="0"/>
              </a:rPr>
              <a:t>suprafață </a:t>
            </a:r>
            <a:r>
              <a:rPr lang="ro-RO" dirty="0">
                <a:latin typeface="Times New Roman" panose="02020603050405020304" pitchFamily="18" charset="0"/>
                <a:cs typeface="Times New Roman" panose="02020603050405020304" pitchFamily="18" charset="0"/>
              </a:rPr>
              <a:t>a crescut de 0,5</a:t>
            </a:r>
            <a:r>
              <a:rPr lang="ro-RO" b="1" dirty="0">
                <a:latin typeface="Times New Roman" panose="02020603050405020304" pitchFamily="18" charset="0"/>
                <a:cs typeface="Times New Roman" panose="02020603050405020304" pitchFamily="18" charset="0"/>
              </a:rPr>
              <a:t> CP/ha</a:t>
            </a:r>
            <a:r>
              <a:rPr lang="ro-RO" dirty="0">
                <a:latin typeface="Times New Roman" panose="02020603050405020304" pitchFamily="18" charset="0"/>
                <a:cs typeface="Times New Roman" panose="02020603050405020304" pitchFamily="18" charset="0"/>
              </a:rPr>
              <a:t> la peste </a:t>
            </a:r>
            <a:r>
              <a:rPr lang="ro-RO" b="1" dirty="0">
                <a:latin typeface="Times New Roman" panose="02020603050405020304" pitchFamily="18" charset="0"/>
                <a:cs typeface="Times New Roman" panose="02020603050405020304" pitchFamily="18" charset="0"/>
              </a:rPr>
              <a:t>1,5 CP/ha.</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86269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8119</TotalTime>
  <Words>3487</Words>
  <Application>Microsoft Office PowerPoint</Application>
  <PresentationFormat>Widescreen</PresentationFormat>
  <Paragraphs>203</Paragraphs>
  <Slides>33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Calibri Light</vt:lpstr>
      <vt:lpstr>Fira Sans Extra Condensed Medium</vt:lpstr>
      <vt:lpstr>Lora</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temporar</dc:creator>
  <cp:lastModifiedBy>User temporar</cp:lastModifiedBy>
  <cp:revision>311</cp:revision>
  <cp:lastPrinted>2026-03-24T10:59:15Z</cp:lastPrinted>
  <dcterms:created xsi:type="dcterms:W3CDTF">2026-02-25T12:03:31Z</dcterms:created>
  <dcterms:modified xsi:type="dcterms:W3CDTF">2026-03-24T16:05:17Z</dcterms:modified>
</cp:coreProperties>
</file>